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9" r:id="rId7"/>
    <p:sldId id="282" r:id="rId8"/>
    <p:sldId id="304" r:id="rId9"/>
    <p:sldId id="280" r:id="rId10"/>
    <p:sldId id="297" r:id="rId11"/>
    <p:sldId id="298" r:id="rId12"/>
    <p:sldId id="305" r:id="rId13"/>
    <p:sldId id="299" r:id="rId14"/>
    <p:sldId id="300" r:id="rId15"/>
    <p:sldId id="301" r:id="rId16"/>
    <p:sldId id="303" r:id="rId17"/>
    <p:sldId id="287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34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Data Cleaning</a:t>
          </a:r>
        </a:p>
        <a:p>
          <a:r>
            <a:rPr lang="en-US" sz="1200" dirty="0">
              <a:solidFill>
                <a:schemeClr val="bg1"/>
              </a:solidFill>
            </a:rPr>
            <a:t>1. Null Value</a:t>
          </a:r>
        </a:p>
        <a:p>
          <a:r>
            <a:rPr lang="en-US" sz="1200" dirty="0">
              <a:solidFill>
                <a:schemeClr val="bg1"/>
              </a:solidFill>
            </a:rPr>
            <a:t>2 Removing unwanted Data</a:t>
          </a:r>
        </a:p>
      </dgm:t>
    </dgm:pt>
    <dgm:pt modelId="{BA7D1491-B291-41D8-9E9D-1B8CDD45B99F}" type="parTrans" cxnId="{69608FF6-A177-4A85-B0D8-8CCF23DA1551}">
      <dgm:prSet/>
      <dgm:spPr/>
      <dgm:t>
        <a:bodyPr/>
        <a:lstStyle/>
        <a:p>
          <a:endParaRPr lang="en-US"/>
        </a:p>
      </dgm:t>
    </dgm:pt>
    <dgm:pt modelId="{C656F4BF-01E0-49BE-BB10-05A9C45E8A13}" type="sibTrans" cxnId="{69608FF6-A177-4A85-B0D8-8CCF23DA1551}">
      <dgm:prSet/>
      <dgm:spPr/>
      <dgm:t>
        <a:bodyPr/>
        <a:lstStyle/>
        <a:p>
          <a:endParaRPr lang="en-US"/>
        </a:p>
      </dgm:t>
    </dgm:pt>
    <dgm:pt modelId="{065E1936-38FB-4B6B-9E9B-591558151B8A}">
      <dgm:prSet phldrT="[Text]" custT="1"/>
      <dgm:spPr/>
      <dgm:t>
        <a:bodyPr/>
        <a:lstStyle/>
        <a:p>
          <a:r>
            <a:rPr lang="en-US" sz="1800" b="1" dirty="0"/>
            <a:t>Univariate Analysis</a:t>
          </a:r>
        </a:p>
        <a:p>
          <a:r>
            <a:rPr lang="en-US" sz="1200" dirty="0">
              <a:solidFill>
                <a:schemeClr val="bg1"/>
              </a:solidFill>
            </a:rPr>
            <a:t>1. Frequency</a:t>
          </a:r>
        </a:p>
        <a:p>
          <a:r>
            <a:rPr lang="en-US" sz="1200" dirty="0">
              <a:solidFill>
                <a:schemeClr val="bg1"/>
              </a:solidFill>
            </a:rPr>
            <a:t>2. Distributions</a:t>
          </a:r>
        </a:p>
        <a:p>
          <a:r>
            <a:rPr lang="en-US" sz="1200" dirty="0">
              <a:solidFill>
                <a:schemeClr val="bg1"/>
              </a:solidFill>
            </a:rPr>
            <a:t>(Categorical and Numerical)</a:t>
          </a:r>
        </a:p>
        <a:p>
          <a:endParaRPr lang="en-US" sz="1200" dirty="0">
            <a:solidFill>
              <a:schemeClr val="bg1"/>
            </a:solidFill>
          </a:endParaRPr>
        </a:p>
      </dgm:t>
    </dgm:pt>
    <dgm:pt modelId="{4F4D3C12-071A-471C-9E66-10E6159C1799}" type="parTrans" cxnId="{69C31E16-30A5-411B-B331-AD2E69536E10}">
      <dgm:prSet/>
      <dgm:spPr/>
      <dgm:t>
        <a:bodyPr/>
        <a:lstStyle/>
        <a:p>
          <a:endParaRPr lang="en-US"/>
        </a:p>
      </dgm:t>
    </dgm:pt>
    <dgm:pt modelId="{89BE528A-91A1-4F6E-BFA7-1ACFBC887604}" type="sibTrans" cxnId="{69C31E16-30A5-411B-B331-AD2E69536E10}">
      <dgm:prSet/>
      <dgm:spPr/>
      <dgm:t>
        <a:bodyPr/>
        <a:lstStyle/>
        <a:p>
          <a:endParaRPr lang="en-US"/>
        </a:p>
      </dgm:t>
    </dgm:pt>
    <dgm:pt modelId="{B66FD67A-FD18-4A42-8E47-01EE84191342}">
      <dgm:prSet phldrT="[Text]" custT="1"/>
      <dgm:spPr/>
      <dgm:t>
        <a:bodyPr/>
        <a:lstStyle/>
        <a:p>
          <a:r>
            <a:rPr lang="en-US" sz="1800" b="1" i="1" dirty="0">
              <a:solidFill>
                <a:schemeClr val="tx1"/>
              </a:solidFill>
            </a:rPr>
            <a:t>Segmented</a:t>
          </a:r>
        </a:p>
        <a:p>
          <a:r>
            <a:rPr lang="en-US" sz="1800" b="1" i="1" dirty="0">
              <a:solidFill>
                <a:schemeClr val="tx1"/>
              </a:solidFill>
            </a:rPr>
            <a:t>Analysis</a:t>
          </a:r>
        </a:p>
        <a:p>
          <a:r>
            <a:rPr lang="en-US" sz="1200" dirty="0">
              <a:solidFill>
                <a:schemeClr val="bg1"/>
              </a:solidFill>
            </a:rPr>
            <a:t>1. Derive New Variables</a:t>
          </a:r>
        </a:p>
        <a:p>
          <a:r>
            <a:rPr lang="en-US" sz="1200" dirty="0">
              <a:solidFill>
                <a:schemeClr val="bg1"/>
              </a:solidFill>
            </a:rPr>
            <a:t>2. Create Plots</a:t>
          </a:r>
        </a:p>
      </dgm:t>
    </dgm:pt>
    <dgm:pt modelId="{728FA86D-CA9B-46AB-BC5B-3504B89C7781}" type="parTrans" cxnId="{7CB044DA-54A8-4776-90D7-8344FA7B4815}">
      <dgm:prSet/>
      <dgm:spPr/>
      <dgm:t>
        <a:bodyPr/>
        <a:lstStyle/>
        <a:p>
          <a:endParaRPr lang="en-US"/>
        </a:p>
      </dgm:t>
    </dgm:pt>
    <dgm:pt modelId="{029B6F63-0A76-4D7B-AAFB-CA02A1F0B036}" type="sibTrans" cxnId="{7CB044DA-54A8-4776-90D7-8344FA7B4815}">
      <dgm:prSet/>
      <dgm:spPr/>
      <dgm:t>
        <a:bodyPr/>
        <a:lstStyle/>
        <a:p>
          <a:endParaRPr lang="en-US"/>
        </a:p>
      </dgm:t>
    </dgm:pt>
    <dgm:pt modelId="{D9622692-05D9-4B44-B997-34C482CEAD07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Bivariate Analysis</a:t>
          </a:r>
        </a:p>
        <a:p>
          <a:r>
            <a:rPr lang="en-US" sz="1200" dirty="0">
              <a:solidFill>
                <a:schemeClr val="bg1"/>
              </a:solidFill>
            </a:rPr>
            <a:t>1. Understanding how combination of variables estimates good loan’s</a:t>
          </a:r>
        </a:p>
      </dgm:t>
    </dgm:pt>
    <dgm:pt modelId="{058C97CD-F585-4056-BF73-C06430397079}" type="parTrans" cxnId="{7B8338E1-28A9-4816-A143-539A378987E0}">
      <dgm:prSet/>
      <dgm:spPr/>
      <dgm:t>
        <a:bodyPr/>
        <a:lstStyle/>
        <a:p>
          <a:endParaRPr lang="en-US"/>
        </a:p>
      </dgm:t>
    </dgm:pt>
    <dgm:pt modelId="{3581BEFA-4676-46E2-B7AD-446974DCF7F4}" type="sibTrans" cxnId="{7B8338E1-28A9-4816-A143-539A378987E0}">
      <dgm:prSet/>
      <dgm:spPr/>
      <dgm:t>
        <a:bodyPr/>
        <a:lstStyle/>
        <a:p>
          <a:endParaRPr lang="en-US"/>
        </a:p>
      </dgm:t>
    </dgm:pt>
    <dgm:pt modelId="{7D550970-5588-4EBB-B073-463EC6EB05A4}">
      <dgm:prSet custT="1"/>
      <dgm:spPr/>
      <dgm:t>
        <a:bodyPr/>
        <a:lstStyle/>
        <a:p>
          <a:r>
            <a:rPr lang="en-US" sz="1800" b="1" i="1" dirty="0">
              <a:solidFill>
                <a:schemeClr val="tx1"/>
              </a:solidFill>
            </a:rPr>
            <a:t>Finalize Variables/ SUMMARY</a:t>
          </a:r>
        </a:p>
        <a:p>
          <a:endParaRPr lang="en-US" sz="1200" dirty="0">
            <a:solidFill>
              <a:schemeClr val="bg1"/>
            </a:solidFill>
          </a:endParaRPr>
        </a:p>
      </dgm:t>
    </dgm:pt>
    <dgm:pt modelId="{CFD44A2A-6196-4183-BD05-EDAD10274E96}" type="parTrans" cxnId="{F8ED08C5-C979-4AF2-8E44-32026F324678}">
      <dgm:prSet/>
      <dgm:spPr/>
      <dgm:t>
        <a:bodyPr/>
        <a:lstStyle/>
        <a:p>
          <a:endParaRPr lang="en-US"/>
        </a:p>
      </dgm:t>
    </dgm:pt>
    <dgm:pt modelId="{CA70BEF6-82DA-4218-8FFD-2EF698396984}" type="sibTrans" cxnId="{F8ED08C5-C979-4AF2-8E44-32026F324678}">
      <dgm:prSet/>
      <dgm:spPr/>
      <dgm:t>
        <a:bodyPr/>
        <a:lstStyle/>
        <a:p>
          <a:endParaRPr lang="en-US"/>
        </a:p>
      </dgm:t>
    </dgm:pt>
    <dgm:pt modelId="{EA0C71B3-295C-41F4-8394-778A0ED440C9}" type="pres">
      <dgm:prSet presAssocID="{9DB306B1-95E3-41C3-A350-EED6CFB59F98}" presName="Name0" presStyleCnt="0">
        <dgm:presLayoutVars>
          <dgm:dir/>
          <dgm:resizeHandles val="exact"/>
        </dgm:presLayoutVars>
      </dgm:prSet>
      <dgm:spPr/>
    </dgm:pt>
    <dgm:pt modelId="{48674126-856E-40A2-AED1-66B0EF9F29B2}" type="pres">
      <dgm:prSet presAssocID="{9DB306B1-95E3-41C3-A350-EED6CFB59F98}" presName="arrow" presStyleLbl="bgShp" presStyleIdx="0" presStyleCnt="1" custScaleY="9462" custLinFactNeighborX="-2759" custLinFactNeighborY="415"/>
      <dgm:spPr>
        <a:solidFill>
          <a:schemeClr val="accent3">
            <a:lumMod val="75000"/>
          </a:schemeClr>
        </a:solidFill>
      </dgm:spPr>
    </dgm:pt>
    <dgm:pt modelId="{83EA8674-93CF-4ECA-962C-E32EF3196C72}" type="pres">
      <dgm:prSet presAssocID="{9DB306B1-95E3-41C3-A350-EED6CFB59F98}" presName="points" presStyleCnt="0"/>
      <dgm:spPr/>
    </dgm:pt>
    <dgm:pt modelId="{4EA87744-041F-4546-99B8-AFD0F76E549E}" type="pres">
      <dgm:prSet presAssocID="{CBD49820-2664-44CA-ACF4-23880BCE8556}" presName="compositeA" presStyleCnt="0"/>
      <dgm:spPr/>
    </dgm:pt>
    <dgm:pt modelId="{92555D7C-BA79-40AB-AEB4-9DF6047BAF06}" type="pres">
      <dgm:prSet presAssocID="{CBD49820-2664-44CA-ACF4-23880BCE8556}" presName="textA" presStyleLbl="revTx" presStyleIdx="0" presStyleCnt="5">
        <dgm:presLayoutVars>
          <dgm:bulletEnabled val="1"/>
        </dgm:presLayoutVars>
      </dgm:prSet>
      <dgm:spPr/>
    </dgm:pt>
    <dgm:pt modelId="{1F883994-82B5-4883-84E5-27DEA523696A}" type="pres">
      <dgm:prSet presAssocID="{CBD49820-2664-44CA-ACF4-23880BCE8556}" presName="circleA" presStyleLbl="node1" presStyleIdx="0" presStyleCnt="5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7BDEDF1D-B731-48F3-82E6-549E9F37DDD3}" type="pres">
      <dgm:prSet presAssocID="{CBD49820-2664-44CA-ACF4-23880BCE8556}" presName="spaceA" presStyleCnt="0"/>
      <dgm:spPr/>
    </dgm:pt>
    <dgm:pt modelId="{2B4096E2-5B8D-494C-9868-68BA6E44F7EB}" type="pres">
      <dgm:prSet presAssocID="{C656F4BF-01E0-49BE-BB10-05A9C45E8A13}" presName="space" presStyleCnt="0"/>
      <dgm:spPr/>
    </dgm:pt>
    <dgm:pt modelId="{14D610B3-38C2-44F7-8FD9-40E31945903B}" type="pres">
      <dgm:prSet presAssocID="{065E1936-38FB-4B6B-9E9B-591558151B8A}" presName="compositeB" presStyleCnt="0"/>
      <dgm:spPr/>
    </dgm:pt>
    <dgm:pt modelId="{C0A42F7C-715B-4A79-9828-F6AC332F3146}" type="pres">
      <dgm:prSet presAssocID="{065E1936-38FB-4B6B-9E9B-591558151B8A}" presName="textB" presStyleLbl="revTx" presStyleIdx="1" presStyleCnt="5">
        <dgm:presLayoutVars>
          <dgm:bulletEnabled val="1"/>
        </dgm:presLayoutVars>
      </dgm:prSet>
      <dgm:spPr/>
    </dgm:pt>
    <dgm:pt modelId="{C3811A8C-C5B9-40D6-9371-4FC75134A683}" type="pres">
      <dgm:prSet presAssocID="{065E1936-38FB-4B6B-9E9B-591558151B8A}" presName="circleB" presStyleLbl="node1" presStyleIdx="1" presStyleCnt="5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56CC229-AA67-4139-B9AD-0F42CCBF65C9}" type="pres">
      <dgm:prSet presAssocID="{065E1936-38FB-4B6B-9E9B-591558151B8A}" presName="spaceB" presStyleCnt="0"/>
      <dgm:spPr/>
    </dgm:pt>
    <dgm:pt modelId="{344176A9-4596-4164-93EE-105F99235EEA}" type="pres">
      <dgm:prSet presAssocID="{89BE528A-91A1-4F6E-BFA7-1ACFBC887604}" presName="space" presStyleCnt="0"/>
      <dgm:spPr/>
    </dgm:pt>
    <dgm:pt modelId="{6D52EC47-EDC5-4D27-9CB9-7B5B93FBBEE1}" type="pres">
      <dgm:prSet presAssocID="{B66FD67A-FD18-4A42-8E47-01EE84191342}" presName="compositeA" presStyleCnt="0"/>
      <dgm:spPr/>
    </dgm:pt>
    <dgm:pt modelId="{D4CDBD6E-3669-4F1C-9CC4-93E35C648322}" type="pres">
      <dgm:prSet presAssocID="{B66FD67A-FD18-4A42-8E47-01EE84191342}" presName="textA" presStyleLbl="revTx" presStyleIdx="2" presStyleCnt="5">
        <dgm:presLayoutVars>
          <dgm:bulletEnabled val="1"/>
        </dgm:presLayoutVars>
      </dgm:prSet>
      <dgm:spPr/>
    </dgm:pt>
    <dgm:pt modelId="{47A22639-27DB-48B6-8C1A-0E49E17D2CAD}" type="pres">
      <dgm:prSet presAssocID="{B66FD67A-FD18-4A42-8E47-01EE84191342}" presName="circleA" presStyleLbl="node1" presStyleIdx="2" presStyleCnt="5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04669B89-305A-4E50-B9C3-9B50EC0CAB61}" type="pres">
      <dgm:prSet presAssocID="{B66FD67A-FD18-4A42-8E47-01EE84191342}" presName="spaceA" presStyleCnt="0"/>
      <dgm:spPr/>
    </dgm:pt>
    <dgm:pt modelId="{8D9FFF2C-2898-47EC-9BFD-28499EE3A7C4}" type="pres">
      <dgm:prSet presAssocID="{029B6F63-0A76-4D7B-AAFB-CA02A1F0B036}" presName="space" presStyleCnt="0"/>
      <dgm:spPr/>
    </dgm:pt>
    <dgm:pt modelId="{394B1C5B-C3CB-4BC4-BEEE-05FF4F4A0DFF}" type="pres">
      <dgm:prSet presAssocID="{D9622692-05D9-4B44-B997-34C482CEAD07}" presName="compositeB" presStyleCnt="0"/>
      <dgm:spPr/>
    </dgm:pt>
    <dgm:pt modelId="{EDA64E7E-39F7-47B6-BE20-7054A81C7ED8}" type="pres">
      <dgm:prSet presAssocID="{D9622692-05D9-4B44-B997-34C482CEAD07}" presName="textB" presStyleLbl="revTx" presStyleIdx="3" presStyleCnt="5">
        <dgm:presLayoutVars>
          <dgm:bulletEnabled val="1"/>
        </dgm:presLayoutVars>
      </dgm:prSet>
      <dgm:spPr/>
    </dgm:pt>
    <dgm:pt modelId="{0B9460AF-9DA8-4898-B704-60496BEF18AE}" type="pres">
      <dgm:prSet presAssocID="{D9622692-05D9-4B44-B997-34C482CEAD07}" presName="circleB" presStyleLbl="node1" presStyleIdx="3" presStyleCnt="5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BFB3F211-7881-4B74-9838-BD092E9281E9}" type="pres">
      <dgm:prSet presAssocID="{D9622692-05D9-4B44-B997-34C482CEAD07}" presName="spaceB" presStyleCnt="0"/>
      <dgm:spPr/>
    </dgm:pt>
    <dgm:pt modelId="{C68236CA-C673-44DE-B2C1-0F893A25329B}" type="pres">
      <dgm:prSet presAssocID="{3581BEFA-4676-46E2-B7AD-446974DCF7F4}" presName="space" presStyleCnt="0"/>
      <dgm:spPr/>
    </dgm:pt>
    <dgm:pt modelId="{2E3A96BE-6AA3-44D3-A239-830C617CFFC9}" type="pres">
      <dgm:prSet presAssocID="{7D550970-5588-4EBB-B073-463EC6EB05A4}" presName="compositeA" presStyleCnt="0"/>
      <dgm:spPr/>
    </dgm:pt>
    <dgm:pt modelId="{8C4913BD-0F31-4A7C-BFD7-C8F7D8C2931E}" type="pres">
      <dgm:prSet presAssocID="{7D550970-5588-4EBB-B073-463EC6EB05A4}" presName="textA" presStyleLbl="revTx" presStyleIdx="4" presStyleCnt="5">
        <dgm:presLayoutVars>
          <dgm:bulletEnabled val="1"/>
        </dgm:presLayoutVars>
      </dgm:prSet>
      <dgm:spPr/>
    </dgm:pt>
    <dgm:pt modelId="{1A006596-D5F6-4B52-9EFD-852235FD7783}" type="pres">
      <dgm:prSet presAssocID="{7D550970-5588-4EBB-B073-463EC6EB05A4}" presName="circleA" presStyleLbl="node1" presStyleIdx="4" presStyleCnt="5"/>
      <dgm:spPr/>
    </dgm:pt>
    <dgm:pt modelId="{EBC8DCAF-0231-4968-9D27-54B155846532}" type="pres">
      <dgm:prSet presAssocID="{7D550970-5588-4EBB-B073-463EC6EB05A4}" presName="spaceA" presStyleCnt="0"/>
      <dgm:spPr/>
    </dgm:pt>
  </dgm:ptLst>
  <dgm:cxnLst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70F80A75-448A-4577-B963-FC9FDA148495}" type="presOf" srcId="{B66FD67A-FD18-4A42-8E47-01EE84191342}" destId="{D4CDBD6E-3669-4F1C-9CC4-93E35C648322}" srcOrd="0" destOrd="0" presId="urn:microsoft.com/office/officeart/2005/8/layout/hProcess11"/>
    <dgm:cxn modelId="{D7879692-7ABF-4277-9747-C41FA94E21DD}" type="presOf" srcId="{D9622692-05D9-4B44-B997-34C482CEAD07}" destId="{EDA64E7E-39F7-47B6-BE20-7054A81C7ED8}" srcOrd="0" destOrd="0" presId="urn:microsoft.com/office/officeart/2005/8/layout/hProcess11"/>
    <dgm:cxn modelId="{57F07CB4-D350-473F-98B0-60B89D812E96}" type="presOf" srcId="{9DB306B1-95E3-41C3-A350-EED6CFB59F98}" destId="{EA0C71B3-295C-41F4-8394-778A0ED440C9}" srcOrd="0" destOrd="0" presId="urn:microsoft.com/office/officeart/2005/8/layout/hProcess11"/>
    <dgm:cxn modelId="{F8ED08C5-C979-4AF2-8E44-32026F324678}" srcId="{9DB306B1-95E3-41C3-A350-EED6CFB59F98}" destId="{7D550970-5588-4EBB-B073-463EC6EB05A4}" srcOrd="4" destOrd="0" parTransId="{CFD44A2A-6196-4183-BD05-EDAD10274E96}" sibTransId="{CA70BEF6-82DA-4218-8FFD-2EF698396984}"/>
    <dgm:cxn modelId="{337CBFCC-A48C-4EE1-904F-548B2DE30345}" type="presOf" srcId="{CBD49820-2664-44CA-ACF4-23880BCE8556}" destId="{92555D7C-BA79-40AB-AEB4-9DF6047BAF06}" srcOrd="0" destOrd="0" presId="urn:microsoft.com/office/officeart/2005/8/layout/hProcess11"/>
    <dgm:cxn modelId="{0DA1CCD7-E137-45BB-B5A6-164D94883A40}" type="presOf" srcId="{7D550970-5588-4EBB-B073-463EC6EB05A4}" destId="{8C4913BD-0F31-4A7C-BFD7-C8F7D8C2931E}" srcOrd="0" destOrd="0" presId="urn:microsoft.com/office/officeart/2005/8/layout/hProcess11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6E5832E8-5D89-4489-9A4D-A9D67A58A497}" type="presOf" srcId="{065E1936-38FB-4B6B-9E9B-591558151B8A}" destId="{C0A42F7C-715B-4A79-9828-F6AC332F3146}" srcOrd="0" destOrd="0" presId="urn:microsoft.com/office/officeart/2005/8/layout/hProcess11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C314ACC9-2894-4550-8632-33B4D47733BC}" type="presParOf" srcId="{EA0C71B3-295C-41F4-8394-778A0ED440C9}" destId="{48674126-856E-40A2-AED1-66B0EF9F29B2}" srcOrd="0" destOrd="0" presId="urn:microsoft.com/office/officeart/2005/8/layout/hProcess11"/>
    <dgm:cxn modelId="{236B57D1-1BA2-4B04-8583-924225692671}" type="presParOf" srcId="{EA0C71B3-295C-41F4-8394-778A0ED440C9}" destId="{83EA8674-93CF-4ECA-962C-E32EF3196C72}" srcOrd="1" destOrd="0" presId="urn:microsoft.com/office/officeart/2005/8/layout/hProcess11"/>
    <dgm:cxn modelId="{B9A9B8E2-A194-4A64-93E9-F7CE006CB44C}" type="presParOf" srcId="{83EA8674-93CF-4ECA-962C-E32EF3196C72}" destId="{4EA87744-041F-4546-99B8-AFD0F76E549E}" srcOrd="0" destOrd="0" presId="urn:microsoft.com/office/officeart/2005/8/layout/hProcess11"/>
    <dgm:cxn modelId="{7CA69B1A-B278-4C53-930D-A769C8A9C0C5}" type="presParOf" srcId="{4EA87744-041F-4546-99B8-AFD0F76E549E}" destId="{92555D7C-BA79-40AB-AEB4-9DF6047BAF06}" srcOrd="0" destOrd="0" presId="urn:microsoft.com/office/officeart/2005/8/layout/hProcess11"/>
    <dgm:cxn modelId="{1E485725-057F-4C85-B3F4-D1131C2B209B}" type="presParOf" srcId="{4EA87744-041F-4546-99B8-AFD0F76E549E}" destId="{1F883994-82B5-4883-84E5-27DEA523696A}" srcOrd="1" destOrd="0" presId="urn:microsoft.com/office/officeart/2005/8/layout/hProcess11"/>
    <dgm:cxn modelId="{7FFE09E0-8C64-4D00-A56C-381CB2960422}" type="presParOf" srcId="{4EA87744-041F-4546-99B8-AFD0F76E549E}" destId="{7BDEDF1D-B731-48F3-82E6-549E9F37DDD3}" srcOrd="2" destOrd="0" presId="urn:microsoft.com/office/officeart/2005/8/layout/hProcess11"/>
    <dgm:cxn modelId="{29E80336-2FB1-475D-9F17-E5EE6B0F1C3F}" type="presParOf" srcId="{83EA8674-93CF-4ECA-962C-E32EF3196C72}" destId="{2B4096E2-5B8D-494C-9868-68BA6E44F7EB}" srcOrd="1" destOrd="0" presId="urn:microsoft.com/office/officeart/2005/8/layout/hProcess11"/>
    <dgm:cxn modelId="{13633AB7-6FF8-49A1-81E2-D7E33BE287EC}" type="presParOf" srcId="{83EA8674-93CF-4ECA-962C-E32EF3196C72}" destId="{14D610B3-38C2-44F7-8FD9-40E31945903B}" srcOrd="2" destOrd="0" presId="urn:microsoft.com/office/officeart/2005/8/layout/hProcess11"/>
    <dgm:cxn modelId="{1A29AB4D-7F73-47A2-B784-497ACE9B8DA5}" type="presParOf" srcId="{14D610B3-38C2-44F7-8FD9-40E31945903B}" destId="{C0A42F7C-715B-4A79-9828-F6AC332F3146}" srcOrd="0" destOrd="0" presId="urn:microsoft.com/office/officeart/2005/8/layout/hProcess11"/>
    <dgm:cxn modelId="{1B995ADC-8039-4B02-AB66-891A8B2CAC98}" type="presParOf" srcId="{14D610B3-38C2-44F7-8FD9-40E31945903B}" destId="{C3811A8C-C5B9-40D6-9371-4FC75134A683}" srcOrd="1" destOrd="0" presId="urn:microsoft.com/office/officeart/2005/8/layout/hProcess11"/>
    <dgm:cxn modelId="{444F7CBF-3FD1-4747-BF58-A25FBF22494B}" type="presParOf" srcId="{14D610B3-38C2-44F7-8FD9-40E31945903B}" destId="{C56CC229-AA67-4139-B9AD-0F42CCBF65C9}" srcOrd="2" destOrd="0" presId="urn:microsoft.com/office/officeart/2005/8/layout/hProcess11"/>
    <dgm:cxn modelId="{7A041772-F4B5-443F-AF8E-F35C1678946B}" type="presParOf" srcId="{83EA8674-93CF-4ECA-962C-E32EF3196C72}" destId="{344176A9-4596-4164-93EE-105F99235EEA}" srcOrd="3" destOrd="0" presId="urn:microsoft.com/office/officeart/2005/8/layout/hProcess11"/>
    <dgm:cxn modelId="{04D8A939-19E9-42E6-99F1-367DB41A6EFA}" type="presParOf" srcId="{83EA8674-93CF-4ECA-962C-E32EF3196C72}" destId="{6D52EC47-EDC5-4D27-9CB9-7B5B93FBBEE1}" srcOrd="4" destOrd="0" presId="urn:microsoft.com/office/officeart/2005/8/layout/hProcess11"/>
    <dgm:cxn modelId="{84C9C0C5-D352-4C1E-93EB-466CEEE9BB8F}" type="presParOf" srcId="{6D52EC47-EDC5-4D27-9CB9-7B5B93FBBEE1}" destId="{D4CDBD6E-3669-4F1C-9CC4-93E35C648322}" srcOrd="0" destOrd="0" presId="urn:microsoft.com/office/officeart/2005/8/layout/hProcess11"/>
    <dgm:cxn modelId="{5A4DC39D-3CF1-4B3D-880C-9F5ED3B1B86D}" type="presParOf" srcId="{6D52EC47-EDC5-4D27-9CB9-7B5B93FBBEE1}" destId="{47A22639-27DB-48B6-8C1A-0E49E17D2CAD}" srcOrd="1" destOrd="0" presId="urn:microsoft.com/office/officeart/2005/8/layout/hProcess11"/>
    <dgm:cxn modelId="{374C72E2-6CED-4CB4-AE78-3F1FC1106A31}" type="presParOf" srcId="{6D52EC47-EDC5-4D27-9CB9-7B5B93FBBEE1}" destId="{04669B89-305A-4E50-B9C3-9B50EC0CAB61}" srcOrd="2" destOrd="0" presId="urn:microsoft.com/office/officeart/2005/8/layout/hProcess11"/>
    <dgm:cxn modelId="{C56C07A4-CBAC-4D8A-9473-ABBF9CFCDECF}" type="presParOf" srcId="{83EA8674-93CF-4ECA-962C-E32EF3196C72}" destId="{8D9FFF2C-2898-47EC-9BFD-28499EE3A7C4}" srcOrd="5" destOrd="0" presId="urn:microsoft.com/office/officeart/2005/8/layout/hProcess11"/>
    <dgm:cxn modelId="{AD064F41-0606-4425-94A3-C09C75D68F84}" type="presParOf" srcId="{83EA8674-93CF-4ECA-962C-E32EF3196C72}" destId="{394B1C5B-C3CB-4BC4-BEEE-05FF4F4A0DFF}" srcOrd="6" destOrd="0" presId="urn:microsoft.com/office/officeart/2005/8/layout/hProcess11"/>
    <dgm:cxn modelId="{F4168EBE-395E-4A9D-96F4-1228E45D0660}" type="presParOf" srcId="{394B1C5B-C3CB-4BC4-BEEE-05FF4F4A0DFF}" destId="{EDA64E7E-39F7-47B6-BE20-7054A81C7ED8}" srcOrd="0" destOrd="0" presId="urn:microsoft.com/office/officeart/2005/8/layout/hProcess11"/>
    <dgm:cxn modelId="{1CD57EC5-8D21-4FD4-B7D4-AA1CADD88639}" type="presParOf" srcId="{394B1C5B-C3CB-4BC4-BEEE-05FF4F4A0DFF}" destId="{0B9460AF-9DA8-4898-B704-60496BEF18AE}" srcOrd="1" destOrd="0" presId="urn:microsoft.com/office/officeart/2005/8/layout/hProcess11"/>
    <dgm:cxn modelId="{D390DFB6-ABEB-4F5D-ADDA-C71256D12FC4}" type="presParOf" srcId="{394B1C5B-C3CB-4BC4-BEEE-05FF4F4A0DFF}" destId="{BFB3F211-7881-4B74-9838-BD092E9281E9}" srcOrd="2" destOrd="0" presId="urn:microsoft.com/office/officeart/2005/8/layout/hProcess11"/>
    <dgm:cxn modelId="{17AD371C-3846-4E38-9F95-97C35AA86DE4}" type="presParOf" srcId="{83EA8674-93CF-4ECA-962C-E32EF3196C72}" destId="{C68236CA-C673-44DE-B2C1-0F893A25329B}" srcOrd="7" destOrd="0" presId="urn:microsoft.com/office/officeart/2005/8/layout/hProcess11"/>
    <dgm:cxn modelId="{45EA8016-4433-48A6-8EF3-3C3B22C3742F}" type="presParOf" srcId="{83EA8674-93CF-4ECA-962C-E32EF3196C72}" destId="{2E3A96BE-6AA3-44D3-A239-830C617CFFC9}" srcOrd="8" destOrd="0" presId="urn:microsoft.com/office/officeart/2005/8/layout/hProcess11"/>
    <dgm:cxn modelId="{5DAFFB94-6317-41D8-86DF-BA147752C2D3}" type="presParOf" srcId="{2E3A96BE-6AA3-44D3-A239-830C617CFFC9}" destId="{8C4913BD-0F31-4A7C-BFD7-C8F7D8C2931E}" srcOrd="0" destOrd="0" presId="urn:microsoft.com/office/officeart/2005/8/layout/hProcess11"/>
    <dgm:cxn modelId="{DBCA72B9-547A-4D38-B4BA-73B7D6A6512E}" type="presParOf" srcId="{2E3A96BE-6AA3-44D3-A239-830C617CFFC9}" destId="{1A006596-D5F6-4B52-9EFD-852235FD7783}" srcOrd="1" destOrd="0" presId="urn:microsoft.com/office/officeart/2005/8/layout/hProcess11"/>
    <dgm:cxn modelId="{02DDF596-D8CB-4D3F-A0B9-3E58AE65865E}" type="presParOf" srcId="{2E3A96BE-6AA3-44D3-A239-830C617CFFC9}" destId="{EBC8DCAF-0231-4968-9D27-54B15584653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DTI</a:t>
          </a:r>
          <a:endParaRPr lang="en-US" sz="1200" b="1" dirty="0">
            <a:solidFill>
              <a:schemeClr val="tx1"/>
            </a:solidFill>
          </a:endParaRPr>
        </a:p>
        <a:p>
          <a:r>
            <a:rPr lang="en-US" sz="1200" dirty="0">
              <a:solidFill>
                <a:schemeClr val="tx1">
                  <a:lumMod val="75000"/>
                  <a:lumOff val="25000"/>
                </a:schemeClr>
              </a:solidFill>
            </a:rPr>
            <a:t>Approving loans where debt to income ratio higher than 30% will be risky and has to be diligent on such applicants.</a:t>
          </a:r>
        </a:p>
        <a:p>
          <a:endParaRPr lang="en-US" sz="1200" dirty="0">
            <a:solidFill>
              <a:schemeClr val="tx1"/>
            </a:solidFill>
          </a:endParaRPr>
        </a:p>
      </dgm:t>
    </dgm:pt>
    <dgm:pt modelId="{4A7C7714-8442-4301-BF5F-ECB107B83CC0}" type="parTrans" cxnId="{D756E86D-BEF4-4A23-BE83-48FB1A73B2E3}">
      <dgm:prSet/>
      <dgm:spPr/>
      <dgm:t>
        <a:bodyPr/>
        <a:lstStyle/>
        <a:p>
          <a:endParaRPr lang="en-US"/>
        </a:p>
      </dgm:t>
    </dgm:pt>
    <dgm:pt modelId="{365F805B-D1FF-4A1E-BED5-D3486F4303F0}" type="sibTrans" cxnId="{D756E86D-BEF4-4A23-BE83-48FB1A73B2E3}">
      <dgm:prSet/>
      <dgm:spPr/>
      <dgm:t>
        <a:bodyPr/>
        <a:lstStyle/>
        <a:p>
          <a:endParaRPr lang="en-US"/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SMALL BUSINESS</a:t>
          </a:r>
        </a:p>
        <a:p>
          <a:r>
            <a:rPr lang="en-US" sz="1200" dirty="0">
              <a:solidFill>
                <a:schemeClr val="tx1">
                  <a:lumMod val="75000"/>
                  <a:lumOff val="25000"/>
                </a:schemeClr>
              </a:solidFill>
            </a:rPr>
            <a:t>Small business shows the highest number of defaulters. The company have to hand pick applicants in this category </a:t>
          </a:r>
        </a:p>
        <a:p>
          <a:endParaRPr lang="en-US" sz="1800" dirty="0">
            <a:solidFill>
              <a:schemeClr val="accent1"/>
            </a:solidFill>
          </a:endParaRPr>
        </a:p>
      </dgm:t>
    </dgm:pt>
    <dgm:pt modelId="{7C67A7C1-DB87-4A14-AAC4-50AD3C02B46E}" type="parTrans" cxnId="{F0BEA90E-B207-4515-9299-1CE5819772AB}">
      <dgm:prSet/>
      <dgm:spPr/>
      <dgm:t>
        <a:bodyPr/>
        <a:lstStyle/>
        <a:p>
          <a:endParaRPr lang="en-US"/>
        </a:p>
      </dgm:t>
    </dgm:pt>
    <dgm:pt modelId="{265E989D-2D3B-4304-9114-1D6617880ECE}" type="sibTrans" cxnId="{F0BEA90E-B207-4515-9299-1CE5819772AB}">
      <dgm:prSet/>
      <dgm:spPr/>
      <dgm:t>
        <a:bodyPr/>
        <a:lstStyle/>
        <a:p>
          <a:endParaRPr lang="en-US"/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INTEREST RATES</a:t>
          </a:r>
        </a:p>
        <a:p>
          <a:r>
            <a:rPr lang="en-US" sz="1200" dirty="0">
              <a:solidFill>
                <a:schemeClr val="tx1">
                  <a:lumMod val="75000"/>
                  <a:lumOff val="25000"/>
                </a:schemeClr>
              </a:solidFill>
            </a:rPr>
            <a:t>Higher Interest rates should be imposed for candidates from small business and higher DTI </a:t>
          </a:r>
        </a:p>
        <a:p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BDA490-F803-4196-9EA5-640B7218E59A}" type="parTrans" cxnId="{A5BD44D1-B8BF-491D-86C4-1599D60ECE2C}">
      <dgm:prSet/>
      <dgm:spPr/>
      <dgm:t>
        <a:bodyPr/>
        <a:lstStyle/>
        <a:p>
          <a:endParaRPr lang="en-US"/>
        </a:p>
      </dgm:t>
    </dgm:pt>
    <dgm:pt modelId="{26B29E5F-AE22-4F4A-9C37-75FDAE1609CE}" type="sibTrans" cxnId="{A5BD44D1-B8BF-491D-86C4-1599D60ECE2C}">
      <dgm:prSet/>
      <dgm:spPr/>
      <dgm:t>
        <a:bodyPr/>
        <a:lstStyle/>
        <a:p>
          <a:endParaRPr lang="en-US"/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PRIOR RECORD</a:t>
          </a:r>
        </a:p>
        <a:p>
          <a:r>
            <a:rPr lang="en-US" sz="1200" dirty="0">
              <a:solidFill>
                <a:schemeClr val="tx1">
                  <a:lumMod val="75000"/>
                  <a:lumOff val="25000"/>
                </a:schemeClr>
              </a:solidFill>
            </a:rPr>
            <a:t>Giving loans to prior defaulters will be risky. Stringent background checks has to be done for such candidates</a:t>
          </a:r>
        </a:p>
        <a:p>
          <a:endParaRPr lang="en-US" sz="2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7ED6C4-4134-4267-82CB-64D7AEA58D7A}" type="parTrans" cxnId="{CB3A6024-1D83-49FB-88E9-34772A7F4C16}">
      <dgm:prSet/>
      <dgm:spPr/>
      <dgm:t>
        <a:bodyPr/>
        <a:lstStyle/>
        <a:p>
          <a:endParaRPr lang="en-US"/>
        </a:p>
      </dgm:t>
    </dgm:pt>
    <dgm:pt modelId="{7D72F126-1ABE-4C81-AF2F-5FEC6D11693F}" type="sibTrans" cxnId="{CB3A6024-1D83-49FB-88E9-34772A7F4C16}">
      <dgm:prSet/>
      <dgm:spPr/>
      <dgm:t>
        <a:bodyPr/>
        <a:lstStyle/>
        <a:p>
          <a:endParaRPr lang="en-US"/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81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5183" custLinFactNeighborX="744">
        <dgm:presLayoutVars>
          <dgm:bulletEnabled val="1"/>
        </dgm:presLayoutVars>
      </dgm:prSet>
      <dgm:spPr/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15183">
        <dgm:presLayoutVars>
          <dgm:bulletEnabled val="1"/>
        </dgm:presLayoutVars>
      </dgm:prSet>
      <dgm:spPr/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5183">
        <dgm:presLayoutVars>
          <dgm:bulletEnabled val="1"/>
        </dgm:presLayoutVars>
      </dgm:prSet>
      <dgm:spPr/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15183">
        <dgm:presLayoutVars>
          <dgm:bulletEnabled val="1"/>
        </dgm:presLayoutVars>
      </dgm:prSet>
      <dgm:spPr/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4126-856E-40A2-AED1-66B0EF9F29B2}">
      <dsp:nvSpPr>
        <dsp:cNvPr id="0" name=""/>
        <dsp:cNvSpPr/>
      </dsp:nvSpPr>
      <dsp:spPr>
        <a:xfrm>
          <a:off x="0" y="2014657"/>
          <a:ext cx="11560628" cy="157955"/>
        </a:xfrm>
        <a:prstGeom prst="notchedRightArrow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55D7C-BA79-40AB-AEB4-9DF6047BAF06}">
      <dsp:nvSpPr>
        <dsp:cNvPr id="0" name=""/>
        <dsp:cNvSpPr/>
      </dsp:nvSpPr>
      <dsp:spPr>
        <a:xfrm>
          <a:off x="4572" y="0"/>
          <a:ext cx="199911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Data Cleaning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1. Null Value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2 Removing unwanted Data</a:t>
          </a:r>
        </a:p>
      </dsp:txBody>
      <dsp:txXfrm>
        <a:off x="4572" y="0"/>
        <a:ext cx="1999119" cy="1669366"/>
      </dsp:txXfrm>
    </dsp:sp>
    <dsp:sp modelId="{1F883994-82B5-4883-84E5-27DEA523696A}">
      <dsp:nvSpPr>
        <dsp:cNvPr id="0" name=""/>
        <dsp:cNvSpPr/>
      </dsp:nvSpPr>
      <dsp:spPr>
        <a:xfrm>
          <a:off x="861605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42F7C-715B-4A79-9828-F6AC332F3146}">
      <dsp:nvSpPr>
        <dsp:cNvPr id="0" name=""/>
        <dsp:cNvSpPr/>
      </dsp:nvSpPr>
      <dsp:spPr>
        <a:xfrm>
          <a:off x="2103647" y="2504049"/>
          <a:ext cx="199911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Univariate Analysis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1. Frequency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2. Distributions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(Categorical and Numerical)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2103647" y="2504049"/>
        <a:ext cx="1999119" cy="1669366"/>
      </dsp:txXfrm>
    </dsp:sp>
    <dsp:sp modelId="{C3811A8C-C5B9-40D6-9371-4FC75134A683}">
      <dsp:nvSpPr>
        <dsp:cNvPr id="0" name=""/>
        <dsp:cNvSpPr/>
      </dsp:nvSpPr>
      <dsp:spPr>
        <a:xfrm>
          <a:off x="2960680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DBD6E-3669-4F1C-9CC4-93E35C648322}">
      <dsp:nvSpPr>
        <dsp:cNvPr id="0" name=""/>
        <dsp:cNvSpPr/>
      </dsp:nvSpPr>
      <dsp:spPr>
        <a:xfrm>
          <a:off x="4202722" y="0"/>
          <a:ext cx="199911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chemeClr val="tx1"/>
              </a:solidFill>
            </a:rPr>
            <a:t>Segmented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chemeClr val="tx1"/>
              </a:solidFill>
            </a:rPr>
            <a:t>Analysis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1. Derive New Variables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2. Create Plots</a:t>
          </a:r>
        </a:p>
      </dsp:txBody>
      <dsp:txXfrm>
        <a:off x="4202722" y="0"/>
        <a:ext cx="1999119" cy="1669366"/>
      </dsp:txXfrm>
    </dsp:sp>
    <dsp:sp modelId="{47A22639-27DB-48B6-8C1A-0E49E17D2CAD}">
      <dsp:nvSpPr>
        <dsp:cNvPr id="0" name=""/>
        <dsp:cNvSpPr/>
      </dsp:nvSpPr>
      <dsp:spPr>
        <a:xfrm>
          <a:off x="5059756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4E7E-39F7-47B6-BE20-7054A81C7ED8}">
      <dsp:nvSpPr>
        <dsp:cNvPr id="0" name=""/>
        <dsp:cNvSpPr/>
      </dsp:nvSpPr>
      <dsp:spPr>
        <a:xfrm>
          <a:off x="6301798" y="2504049"/>
          <a:ext cx="199911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Bivariate Analysis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1. Understanding how combination of variables estimates good loan’s</a:t>
          </a:r>
        </a:p>
      </dsp:txBody>
      <dsp:txXfrm>
        <a:off x="6301798" y="2504049"/>
        <a:ext cx="1999119" cy="1669366"/>
      </dsp:txXfrm>
    </dsp:sp>
    <dsp:sp modelId="{0B9460AF-9DA8-4898-B704-60496BEF18AE}">
      <dsp:nvSpPr>
        <dsp:cNvPr id="0" name=""/>
        <dsp:cNvSpPr/>
      </dsp:nvSpPr>
      <dsp:spPr>
        <a:xfrm>
          <a:off x="7158831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13BD-0F31-4A7C-BFD7-C8F7D8C2931E}">
      <dsp:nvSpPr>
        <dsp:cNvPr id="0" name=""/>
        <dsp:cNvSpPr/>
      </dsp:nvSpPr>
      <dsp:spPr>
        <a:xfrm>
          <a:off x="8400873" y="0"/>
          <a:ext cx="199911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chemeClr val="tx1"/>
              </a:solidFill>
            </a:rPr>
            <a:t>Finalize Variables/ SUMMARY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8400873" y="0"/>
        <a:ext cx="1999119" cy="1669366"/>
      </dsp:txXfrm>
    </dsp:sp>
    <dsp:sp modelId="{1A006596-D5F6-4B52-9EFD-852235FD7783}">
      <dsp:nvSpPr>
        <dsp:cNvPr id="0" name=""/>
        <dsp:cNvSpPr/>
      </dsp:nvSpPr>
      <dsp:spPr>
        <a:xfrm>
          <a:off x="9191762" y="1878036"/>
          <a:ext cx="417341" cy="417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56659" y="0"/>
          <a:ext cx="10645565" cy="152055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47964" y="132198"/>
          <a:ext cx="1145009" cy="111507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63770" y="1308926"/>
          <a:ext cx="2549917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DTI</a:t>
          </a:r>
          <a:endParaRPr lang="en-US" sz="12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75000"/>
                  <a:lumOff val="25000"/>
                </a:schemeClr>
              </a:solidFill>
            </a:rPr>
            <a:t>Approving loans where debt to income ratio higher than 30% will be risky and has to be diligent on such applicants.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</a:endParaRPr>
        </a:p>
      </dsp:txBody>
      <dsp:txXfrm rot="10800000">
        <a:off x="429602" y="1308926"/>
        <a:ext cx="2418253" cy="2074790"/>
      </dsp:txXfrm>
    </dsp:sp>
    <dsp:sp modelId="{92861985-6641-4B92-9992-4603B1689EEC}">
      <dsp:nvSpPr>
        <dsp:cNvPr id="0" name=""/>
        <dsp:cNvSpPr/>
      </dsp:nvSpPr>
      <dsp:spPr>
        <a:xfrm>
          <a:off x="4007609" y="338698"/>
          <a:ext cx="720935" cy="70207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40869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SMALL BUSINESS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75000"/>
                  <a:lumOff val="25000"/>
                </a:schemeClr>
              </a:solidFill>
            </a:rPr>
            <a:t>Small business shows the highest number of defaulters. The company have to hand pick applicants in this category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accent1"/>
            </a:solidFill>
          </a:endParaRPr>
        </a:p>
      </dsp:txBody>
      <dsp:txXfrm rot="10800000">
        <a:off x="3206701" y="1308926"/>
        <a:ext cx="2322752" cy="2074790"/>
      </dsp:txXfrm>
    </dsp:sp>
    <dsp:sp modelId="{08083E57-D86C-4B0A-8B6B-BAF20E8FEF34}">
      <dsp:nvSpPr>
        <dsp:cNvPr id="0" name=""/>
        <dsp:cNvSpPr/>
      </dsp:nvSpPr>
      <dsp:spPr>
        <a:xfrm>
          <a:off x="6710854" y="341993"/>
          <a:ext cx="714161" cy="69548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840727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PRIOR RECORD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75000"/>
                  <a:lumOff val="25000"/>
                </a:schemeClr>
              </a:solidFill>
            </a:rPr>
            <a:t>Giving loans to prior defaulters will be risky. Stringent background checks has to be done for such candidates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5906559" y="1308926"/>
        <a:ext cx="2322752" cy="2074790"/>
      </dsp:txXfrm>
    </dsp:sp>
    <dsp:sp modelId="{F1AD8C30-1620-4F5A-8C68-35E0E2B75E7D}">
      <dsp:nvSpPr>
        <dsp:cNvPr id="0" name=""/>
        <dsp:cNvSpPr/>
      </dsp:nvSpPr>
      <dsp:spPr>
        <a:xfrm>
          <a:off x="9408209" y="339551"/>
          <a:ext cx="719168" cy="7003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0585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INTEREST RATES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75000"/>
                  <a:lumOff val="25000"/>
                </a:schemeClr>
              </a:solidFill>
            </a:rPr>
            <a:t>Higher Interest rates should be imposed for candidates from small business and higher DTI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8606417" y="1308926"/>
        <a:ext cx="2322752" cy="207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3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3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25408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- Exploratory Data Analysis 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725895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 and Observations by </a:t>
            </a:r>
            <a:r>
              <a:rPr lang="en-US" dirty="0" err="1"/>
              <a:t>vikas</a:t>
            </a:r>
            <a:r>
              <a:rPr lang="en-US" dirty="0"/>
              <a:t> </a:t>
            </a:r>
            <a:r>
              <a:rPr lang="en-US" dirty="0" err="1"/>
              <a:t>garg</a:t>
            </a:r>
            <a:r>
              <a:rPr lang="en-US" dirty="0"/>
              <a:t> &amp; Chacko </a:t>
            </a:r>
            <a:r>
              <a:rPr lang="en-US" dirty="0" err="1"/>
              <a:t>mulackel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0D78F-CCFE-472C-B0D6-8B159FBBE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28721" b="28953"/>
          <a:stretch/>
        </p:blipFill>
        <p:spPr>
          <a:xfrm>
            <a:off x="446534" y="4501405"/>
            <a:ext cx="5133053" cy="12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709565"/>
            <a:ext cx="11078769" cy="699407"/>
          </a:xfrm>
        </p:spPr>
        <p:txBody>
          <a:bodyPr/>
          <a:lstStyle/>
          <a:p>
            <a:r>
              <a:rPr lang="en-US" dirty="0"/>
              <a:t>Relation of interest rate  vs grades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5192776"/>
            <a:ext cx="10988393" cy="2712531"/>
          </a:xfrm>
        </p:spPr>
        <p:txBody>
          <a:bodyPr/>
          <a:lstStyle/>
          <a:p>
            <a:r>
              <a:rPr lang="en-US" dirty="0"/>
              <a:t>Interest rate vary from 5.42% to 24.59% </a:t>
            </a:r>
          </a:p>
          <a:p>
            <a:r>
              <a:rPr lang="en-US" dirty="0"/>
              <a:t>The median loan amount for a grade G is higher than that of A,B or C grade types</a:t>
            </a:r>
          </a:p>
          <a:p>
            <a:r>
              <a:rPr lang="en-US" dirty="0"/>
              <a:t>Lower the grades higher the interest rate.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66B0A-BA79-4AFD-B23D-1F5CEED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" y="1747986"/>
            <a:ext cx="4981641" cy="336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639C0-4C18-496A-A761-32EA05DA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04" y="1604288"/>
            <a:ext cx="5298114" cy="35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7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539445"/>
            <a:ext cx="11078769" cy="699407"/>
          </a:xfrm>
        </p:spPr>
        <p:txBody>
          <a:bodyPr/>
          <a:lstStyle/>
          <a:p>
            <a:r>
              <a:rPr lang="en-US" dirty="0"/>
              <a:t>Loan Amount vs Purpose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93" y="6055242"/>
            <a:ext cx="10988393" cy="2270051"/>
          </a:xfrm>
        </p:spPr>
        <p:txBody>
          <a:bodyPr/>
          <a:lstStyle/>
          <a:p>
            <a:r>
              <a:rPr lang="en-US" dirty="0"/>
              <a:t>Majority of the loans where taken for debt consolidation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77537-49C3-4FAB-9168-FD2CC3E1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14" y="1481354"/>
            <a:ext cx="9867370" cy="45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539445"/>
            <a:ext cx="11078769" cy="699407"/>
          </a:xfrm>
        </p:spPr>
        <p:txBody>
          <a:bodyPr/>
          <a:lstStyle/>
          <a:p>
            <a:r>
              <a:rPr lang="en-US" dirty="0"/>
              <a:t>Annual income of defaulters and Good Loans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678" y="3072809"/>
            <a:ext cx="4007438" cy="2270051"/>
          </a:xfrm>
        </p:spPr>
        <p:txBody>
          <a:bodyPr/>
          <a:lstStyle/>
          <a:p>
            <a:r>
              <a:rPr lang="en-US" dirty="0"/>
              <a:t>A large number of low income candidates where given bigger loan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D6AE0-3DA3-4282-A66F-CB6FC094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92" y="1366283"/>
            <a:ext cx="7219863" cy="47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0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539445"/>
            <a:ext cx="11078769" cy="699407"/>
          </a:xfrm>
        </p:spPr>
        <p:txBody>
          <a:bodyPr/>
          <a:lstStyle/>
          <a:p>
            <a:r>
              <a:rPr lang="en-US" dirty="0"/>
              <a:t>Annual income of defaulters and Good Loans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269" y="5672469"/>
            <a:ext cx="9762814" cy="2270051"/>
          </a:xfrm>
        </p:spPr>
        <p:txBody>
          <a:bodyPr/>
          <a:lstStyle/>
          <a:p>
            <a:r>
              <a:rPr lang="en-US" dirty="0"/>
              <a:t>As you can see Small Business shows trends of defaulting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D4DB3-02CE-459A-B694-370E5C91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64" y="1346217"/>
            <a:ext cx="9438167" cy="4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8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Diagram 48" descr="SmartArt Graphic"/>
          <p:cNvGraphicFramePr/>
          <p:nvPr>
            <p:extLst>
              <p:ext uri="{D42A27DB-BD31-4B8C-83A1-F6EECF244321}">
                <p14:modId xmlns:p14="http://schemas.microsoft.com/office/powerpoint/2010/main" val="1972236824"/>
              </p:ext>
            </p:extLst>
          </p:nvPr>
        </p:nvGraphicFramePr>
        <p:xfrm>
          <a:off x="264998" y="1975104"/>
          <a:ext cx="11340512" cy="337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based on findings</a:t>
            </a:r>
          </a:p>
        </p:txBody>
      </p:sp>
      <p:pic>
        <p:nvPicPr>
          <p:cNvPr id="9" name="Picture Placeholder 8" descr="someone's hand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83230"/>
            <a:ext cx="12192000" cy="1612870"/>
          </a:xfrm>
        </p:spPr>
      </p:pic>
    </p:spTree>
    <p:extLst>
      <p:ext uri="{BB962C8B-B14F-4D97-AF65-F5344CB8AC3E}">
        <p14:creationId xmlns:p14="http://schemas.microsoft.com/office/powerpoint/2010/main" val="144894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Vikas Garg &amp; Chacko Mulackel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OVERVIEW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EDA ROADMAP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ANALYSIS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RECOMMENDATIONS 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3526" y="826523"/>
            <a:ext cx="6650991" cy="6994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3526" y="1658679"/>
            <a:ext cx="10988394" cy="4179366"/>
          </a:xfrm>
        </p:spPr>
        <p:txBody>
          <a:bodyPr>
            <a:normAutofit/>
          </a:bodyPr>
          <a:lstStyle/>
          <a:p>
            <a:r>
              <a:rPr lang="en-US" dirty="0"/>
              <a:t>Lending Club is a peer to peer lending company based in the United States, in which investors provide funds for potential borrowers and investors earn a profit depending on the risk they take (the borrowers credit score). Lending Club provides the "bridge" between investors and borrowers.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3E576-5FF7-4FE1-BAEF-D04CE5C1D8C8}"/>
              </a:ext>
            </a:extLst>
          </p:cNvPr>
          <p:cNvSpPr txBox="1"/>
          <p:nvPr/>
        </p:nvSpPr>
        <p:spPr>
          <a:xfrm>
            <a:off x="550390" y="3028890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cs typeface="Arial" panose="020B0604020202020204" pitchFamily="34" charset="0"/>
              </a:rPr>
              <a:t>LENDING CLUB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B29BCB-0072-4B14-AAD8-3A8115CB74D2}"/>
              </a:ext>
            </a:extLst>
          </p:cNvPr>
          <p:cNvGrpSpPr/>
          <p:nvPr/>
        </p:nvGrpSpPr>
        <p:grpSpPr>
          <a:xfrm>
            <a:off x="622338" y="3677934"/>
            <a:ext cx="1736783" cy="2617486"/>
            <a:chOff x="0" y="0"/>
            <a:chExt cx="1736783" cy="261748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116AFDC-39A6-4EFD-A7BC-2075085D420C}"/>
                </a:ext>
              </a:extLst>
            </p:cNvPr>
            <p:cNvSpPr/>
            <p:nvPr/>
          </p:nvSpPr>
          <p:spPr>
            <a:xfrm>
              <a:off x="0" y="0"/>
              <a:ext cx="1736783" cy="2617486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0E738098-1E24-41E4-81F4-1FA358038539}"/>
                </a:ext>
              </a:extLst>
            </p:cNvPr>
            <p:cNvSpPr txBox="1"/>
            <p:nvPr/>
          </p:nvSpPr>
          <p:spPr>
            <a:xfrm>
              <a:off x="0" y="0"/>
              <a:ext cx="1736783" cy="785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Wants</a:t>
              </a:r>
              <a:endParaRPr lang="en-US" sz="16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AEDBF6-70D4-449B-98E1-9EF9C28DCC53}"/>
              </a:ext>
            </a:extLst>
          </p:cNvPr>
          <p:cNvGrpSpPr/>
          <p:nvPr/>
        </p:nvGrpSpPr>
        <p:grpSpPr>
          <a:xfrm>
            <a:off x="796684" y="4463403"/>
            <a:ext cx="1389426" cy="514231"/>
            <a:chOff x="174346" y="785469"/>
            <a:chExt cx="1389426" cy="51423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CF6E99-4EEC-4997-9094-ED08E8C9A84F}"/>
                </a:ext>
              </a:extLst>
            </p:cNvPr>
            <p:cNvSpPr/>
            <p:nvPr/>
          </p:nvSpPr>
          <p:spPr>
            <a:xfrm>
              <a:off x="174346" y="785469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ectangle: Rounded Corners 6">
              <a:extLst>
                <a:ext uri="{FF2B5EF4-FFF2-40B4-BE49-F238E27FC236}">
                  <a16:creationId xmlns:a16="http://schemas.microsoft.com/office/drawing/2014/main" id="{A953A005-6B83-4BC6-8021-010E22E9FA00}"/>
                </a:ext>
              </a:extLst>
            </p:cNvPr>
            <p:cNvSpPr txBox="1"/>
            <p:nvPr/>
          </p:nvSpPr>
          <p:spPr>
            <a:xfrm>
              <a:off x="189407" y="800530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dirty="0">
                  <a:solidFill>
                    <a:schemeClr val="tx2"/>
                  </a:solidFill>
                  <a:cs typeface="Arial" panose="020B0604020202020204" pitchFamily="34" charset="0"/>
                </a:rPr>
                <a:t> Be Profitable</a:t>
              </a:r>
              <a:r>
                <a:rPr lang="en-US" sz="105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307814-FD0F-4CB0-80C5-1250E9253193}"/>
              </a:ext>
            </a:extLst>
          </p:cNvPr>
          <p:cNvGrpSpPr/>
          <p:nvPr/>
        </p:nvGrpSpPr>
        <p:grpSpPr>
          <a:xfrm>
            <a:off x="796684" y="5056747"/>
            <a:ext cx="1389426" cy="514231"/>
            <a:chOff x="174346" y="1378813"/>
            <a:chExt cx="1389426" cy="51423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7AF45F7-FB0A-4951-B17F-0B643A42B67E}"/>
                </a:ext>
              </a:extLst>
            </p:cNvPr>
            <p:cNvSpPr/>
            <p:nvPr/>
          </p:nvSpPr>
          <p:spPr>
            <a:xfrm>
              <a:off x="174346" y="1378813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8ADD8E4B-B3BA-4C76-B75B-9C0E4DFB9F60}"/>
                </a:ext>
              </a:extLst>
            </p:cNvPr>
            <p:cNvSpPr txBox="1"/>
            <p:nvPr/>
          </p:nvSpPr>
          <p:spPr>
            <a:xfrm>
              <a:off x="189407" y="1393874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 Understand Customers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58017B-A16A-440C-8AD4-DB33580CE214}"/>
              </a:ext>
            </a:extLst>
          </p:cNvPr>
          <p:cNvGrpSpPr/>
          <p:nvPr/>
        </p:nvGrpSpPr>
        <p:grpSpPr>
          <a:xfrm>
            <a:off x="796684" y="5650090"/>
            <a:ext cx="1389426" cy="514231"/>
            <a:chOff x="174346" y="1972156"/>
            <a:chExt cx="1389426" cy="51423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CAE33E8-CEA8-4E3F-817A-6A802099F566}"/>
                </a:ext>
              </a:extLst>
            </p:cNvPr>
            <p:cNvSpPr/>
            <p:nvPr/>
          </p:nvSpPr>
          <p:spPr>
            <a:xfrm>
              <a:off x="174346" y="1972156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ectangle: Rounded Corners 10">
              <a:extLst>
                <a:ext uri="{FF2B5EF4-FFF2-40B4-BE49-F238E27FC236}">
                  <a16:creationId xmlns:a16="http://schemas.microsoft.com/office/drawing/2014/main" id="{2BED9D3E-A29A-446C-BD46-D9EE788137A8}"/>
                </a:ext>
              </a:extLst>
            </p:cNvPr>
            <p:cNvSpPr txBox="1"/>
            <p:nvPr/>
          </p:nvSpPr>
          <p:spPr>
            <a:xfrm>
              <a:off x="189407" y="1987217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>
                  <a:solidFill>
                    <a:schemeClr val="tx2"/>
                  </a:solidFill>
                </a:rPr>
                <a:t>Give Good Loan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126831-D128-471C-AB72-89B025905382}"/>
              </a:ext>
            </a:extLst>
          </p:cNvPr>
          <p:cNvGrpSpPr/>
          <p:nvPr/>
        </p:nvGrpSpPr>
        <p:grpSpPr>
          <a:xfrm>
            <a:off x="2490048" y="3677934"/>
            <a:ext cx="1736783" cy="2617486"/>
            <a:chOff x="1867710" y="0"/>
            <a:chExt cx="1736783" cy="261748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1594681-A543-41FB-857E-7ABB2D7E2738}"/>
                </a:ext>
              </a:extLst>
            </p:cNvPr>
            <p:cNvSpPr/>
            <p:nvPr/>
          </p:nvSpPr>
          <p:spPr>
            <a:xfrm>
              <a:off x="1867710" y="0"/>
              <a:ext cx="1736783" cy="2617486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: Rounded Corners 12">
              <a:extLst>
                <a:ext uri="{FF2B5EF4-FFF2-40B4-BE49-F238E27FC236}">
                  <a16:creationId xmlns:a16="http://schemas.microsoft.com/office/drawing/2014/main" id="{F333309C-5EC1-46A0-9CC7-64CA5EE14DA2}"/>
                </a:ext>
              </a:extLst>
            </p:cNvPr>
            <p:cNvSpPr txBox="1"/>
            <p:nvPr/>
          </p:nvSpPr>
          <p:spPr>
            <a:xfrm>
              <a:off x="1867710" y="0"/>
              <a:ext cx="1736783" cy="785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Fears</a:t>
              </a:r>
              <a:endParaRPr lang="en-US" sz="16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67412-D65C-4375-93C7-175CA98A23FA}"/>
              </a:ext>
            </a:extLst>
          </p:cNvPr>
          <p:cNvGrpSpPr/>
          <p:nvPr/>
        </p:nvGrpSpPr>
        <p:grpSpPr>
          <a:xfrm>
            <a:off x="2663726" y="4463403"/>
            <a:ext cx="1389426" cy="514231"/>
            <a:chOff x="2041388" y="785469"/>
            <a:chExt cx="1389426" cy="51423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A48FB7-BD05-415A-B3FE-0B3BE19C922A}"/>
                </a:ext>
              </a:extLst>
            </p:cNvPr>
            <p:cNvSpPr/>
            <p:nvPr/>
          </p:nvSpPr>
          <p:spPr>
            <a:xfrm>
              <a:off x="2041388" y="785469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14">
              <a:extLst>
                <a:ext uri="{FF2B5EF4-FFF2-40B4-BE49-F238E27FC236}">
                  <a16:creationId xmlns:a16="http://schemas.microsoft.com/office/drawing/2014/main" id="{167A7290-91B7-4A53-A70B-F7A1DE352DCC}"/>
                </a:ext>
              </a:extLst>
            </p:cNvPr>
            <p:cNvSpPr txBox="1"/>
            <p:nvPr/>
          </p:nvSpPr>
          <p:spPr>
            <a:xfrm>
              <a:off x="2056449" y="800530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Taking Unwanted Risks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4A838A-0564-4584-BA49-696C67DC3108}"/>
              </a:ext>
            </a:extLst>
          </p:cNvPr>
          <p:cNvGrpSpPr/>
          <p:nvPr/>
        </p:nvGrpSpPr>
        <p:grpSpPr>
          <a:xfrm>
            <a:off x="2663726" y="5056747"/>
            <a:ext cx="1389426" cy="514231"/>
            <a:chOff x="2041388" y="1378813"/>
            <a:chExt cx="1389426" cy="51423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0F3BB3-36CB-49BC-9721-16DB1794F5E7}"/>
                </a:ext>
              </a:extLst>
            </p:cNvPr>
            <p:cNvSpPr/>
            <p:nvPr/>
          </p:nvSpPr>
          <p:spPr>
            <a:xfrm>
              <a:off x="2041388" y="1378813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16">
              <a:extLst>
                <a:ext uri="{FF2B5EF4-FFF2-40B4-BE49-F238E27FC236}">
                  <a16:creationId xmlns:a16="http://schemas.microsoft.com/office/drawing/2014/main" id="{B8D5CADA-1018-47F2-AF52-B08DE5983B91}"/>
                </a:ext>
              </a:extLst>
            </p:cNvPr>
            <p:cNvSpPr txBox="1"/>
            <p:nvPr/>
          </p:nvSpPr>
          <p:spPr>
            <a:xfrm>
              <a:off x="2056449" y="1393874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dirty="0">
                  <a:solidFill>
                    <a:schemeClr val="tx2"/>
                  </a:solidFill>
                  <a:cs typeface="Arial" panose="020B0604020202020204" pitchFamily="34" charset="0"/>
                </a:rPr>
                <a:t>Losing Investment 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A27DCD-300E-49DC-AA9B-C2264EA0AFEE}"/>
              </a:ext>
            </a:extLst>
          </p:cNvPr>
          <p:cNvGrpSpPr/>
          <p:nvPr/>
        </p:nvGrpSpPr>
        <p:grpSpPr>
          <a:xfrm>
            <a:off x="2663726" y="5650090"/>
            <a:ext cx="1389426" cy="514231"/>
            <a:chOff x="2041388" y="1972156"/>
            <a:chExt cx="1389426" cy="5142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65BEA60-53A3-4D2A-9585-FAA3AE556AB1}"/>
                </a:ext>
              </a:extLst>
            </p:cNvPr>
            <p:cNvSpPr/>
            <p:nvPr/>
          </p:nvSpPr>
          <p:spPr>
            <a:xfrm>
              <a:off x="2041388" y="1972156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18">
              <a:extLst>
                <a:ext uri="{FF2B5EF4-FFF2-40B4-BE49-F238E27FC236}">
                  <a16:creationId xmlns:a16="http://schemas.microsoft.com/office/drawing/2014/main" id="{279E098F-AC20-42EF-9A36-6CD75A5D0816}"/>
                </a:ext>
              </a:extLst>
            </p:cNvPr>
            <p:cNvSpPr txBox="1"/>
            <p:nvPr/>
          </p:nvSpPr>
          <p:spPr>
            <a:xfrm>
              <a:off x="2056449" y="1987217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755812-5B30-41EB-B3CD-8A669DE0F607}"/>
              </a:ext>
            </a:extLst>
          </p:cNvPr>
          <p:cNvGrpSpPr/>
          <p:nvPr/>
        </p:nvGrpSpPr>
        <p:grpSpPr>
          <a:xfrm>
            <a:off x="4357090" y="3677934"/>
            <a:ext cx="1736783" cy="2617486"/>
            <a:chOff x="3734752" y="0"/>
            <a:chExt cx="1736783" cy="261748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B2F30EE-9B67-41B5-9C6D-1CAE65C498E0}"/>
                </a:ext>
              </a:extLst>
            </p:cNvPr>
            <p:cNvSpPr/>
            <p:nvPr/>
          </p:nvSpPr>
          <p:spPr>
            <a:xfrm>
              <a:off x="3734752" y="0"/>
              <a:ext cx="1736783" cy="2617486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: Rounded Corners 20">
              <a:extLst>
                <a:ext uri="{FF2B5EF4-FFF2-40B4-BE49-F238E27FC236}">
                  <a16:creationId xmlns:a16="http://schemas.microsoft.com/office/drawing/2014/main" id="{D37C907B-538D-457B-A957-5A3E49C6021F}"/>
                </a:ext>
              </a:extLst>
            </p:cNvPr>
            <p:cNvSpPr txBox="1"/>
            <p:nvPr/>
          </p:nvSpPr>
          <p:spPr>
            <a:xfrm>
              <a:off x="3734752" y="0"/>
              <a:ext cx="1736783" cy="785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Needs</a:t>
              </a:r>
              <a:endParaRPr lang="en-US" sz="16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5E2B7A-7EFC-4EDB-A2EB-22C2FFF90E06}"/>
              </a:ext>
            </a:extLst>
          </p:cNvPr>
          <p:cNvGrpSpPr/>
          <p:nvPr/>
        </p:nvGrpSpPr>
        <p:grpSpPr>
          <a:xfrm>
            <a:off x="4530768" y="4463403"/>
            <a:ext cx="1389426" cy="514231"/>
            <a:chOff x="3908430" y="785469"/>
            <a:chExt cx="1389426" cy="51423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644BF0F-4260-4F78-B54B-9310E41B3053}"/>
                </a:ext>
              </a:extLst>
            </p:cNvPr>
            <p:cNvSpPr/>
            <p:nvPr/>
          </p:nvSpPr>
          <p:spPr>
            <a:xfrm>
              <a:off x="3908430" y="785469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22">
              <a:extLst>
                <a:ext uri="{FF2B5EF4-FFF2-40B4-BE49-F238E27FC236}">
                  <a16:creationId xmlns:a16="http://schemas.microsoft.com/office/drawing/2014/main" id="{9E5E6388-B8CF-4949-B5DB-19ECE918D3BB}"/>
                </a:ext>
              </a:extLst>
            </p:cNvPr>
            <p:cNvSpPr txBox="1"/>
            <p:nvPr/>
          </p:nvSpPr>
          <p:spPr>
            <a:xfrm>
              <a:off x="3923491" y="800530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dirty="0">
                  <a:solidFill>
                    <a:schemeClr val="tx2"/>
                  </a:solidFill>
                  <a:cs typeface="Arial" panose="020B0604020202020204" pitchFamily="34" charset="0"/>
                </a:rPr>
                <a:t>EDA On Existing Dataset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6900F2-619C-4E29-AF8C-98F215ACD263}"/>
              </a:ext>
            </a:extLst>
          </p:cNvPr>
          <p:cNvGrpSpPr/>
          <p:nvPr/>
        </p:nvGrpSpPr>
        <p:grpSpPr>
          <a:xfrm>
            <a:off x="4530768" y="5056747"/>
            <a:ext cx="1389426" cy="514231"/>
            <a:chOff x="3908430" y="1378813"/>
            <a:chExt cx="1389426" cy="5142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2E998EC-0218-446C-9A7D-FD4B0A7D39B1}"/>
                </a:ext>
              </a:extLst>
            </p:cNvPr>
            <p:cNvSpPr/>
            <p:nvPr/>
          </p:nvSpPr>
          <p:spPr>
            <a:xfrm>
              <a:off x="3908430" y="1378813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24">
              <a:extLst>
                <a:ext uri="{FF2B5EF4-FFF2-40B4-BE49-F238E27FC236}">
                  <a16:creationId xmlns:a16="http://schemas.microsoft.com/office/drawing/2014/main" id="{5EDDD6FF-A7D9-49B3-B45D-898A7F9E6D83}"/>
                </a:ext>
              </a:extLst>
            </p:cNvPr>
            <p:cNvSpPr txBox="1"/>
            <p:nvPr/>
          </p:nvSpPr>
          <p:spPr>
            <a:xfrm>
              <a:off x="3923491" y="1393874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To Find Bad Loans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D1E0FE-3F97-4311-8B4A-73802C3B4300}"/>
              </a:ext>
            </a:extLst>
          </p:cNvPr>
          <p:cNvGrpSpPr/>
          <p:nvPr/>
        </p:nvGrpSpPr>
        <p:grpSpPr>
          <a:xfrm>
            <a:off x="4530768" y="5650090"/>
            <a:ext cx="1389426" cy="514231"/>
            <a:chOff x="3908430" y="1972156"/>
            <a:chExt cx="1389426" cy="51423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9CA3253-9C3C-431C-BE54-FC28F3B44FA8}"/>
                </a:ext>
              </a:extLst>
            </p:cNvPr>
            <p:cNvSpPr/>
            <p:nvPr/>
          </p:nvSpPr>
          <p:spPr>
            <a:xfrm>
              <a:off x="3908430" y="1972156"/>
              <a:ext cx="1389426" cy="514231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26">
              <a:extLst>
                <a:ext uri="{FF2B5EF4-FFF2-40B4-BE49-F238E27FC236}">
                  <a16:creationId xmlns:a16="http://schemas.microsoft.com/office/drawing/2014/main" id="{00E41514-79A9-4CD8-8444-965D74E7516C}"/>
                </a:ext>
              </a:extLst>
            </p:cNvPr>
            <p:cNvSpPr txBox="1"/>
            <p:nvPr/>
          </p:nvSpPr>
          <p:spPr>
            <a:xfrm>
              <a:off x="3923491" y="1987217"/>
              <a:ext cx="1359304" cy="484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>
                  <a:solidFill>
                    <a:schemeClr val="tx2"/>
                  </a:solidFill>
                  <a:cs typeface="Arial" panose="020B0604020202020204" pitchFamily="34" charset="0"/>
                </a:rPr>
                <a:t>Critical Variables To Help Give Good Loans</a:t>
              </a:r>
              <a:endParaRPr lang="en-US" sz="1050" kern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CF97077-DECF-4E38-A80D-B2B6892A9595}"/>
              </a:ext>
            </a:extLst>
          </p:cNvPr>
          <p:cNvSpPr txBox="1"/>
          <p:nvPr/>
        </p:nvSpPr>
        <p:spPr>
          <a:xfrm>
            <a:off x="6439675" y="3005799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cs typeface="Arial" panose="020B0604020202020204" pitchFamily="34" charset="0"/>
              </a:rPr>
              <a:t>OBJECTIVE</a:t>
            </a:r>
          </a:p>
        </p:txBody>
      </p:sp>
      <p:grpSp>
        <p:nvGrpSpPr>
          <p:cNvPr id="52" name="Group 4" descr="box icon">
            <a:extLst>
              <a:ext uri="{FF2B5EF4-FFF2-40B4-BE49-F238E27FC236}">
                <a16:creationId xmlns:a16="http://schemas.microsoft.com/office/drawing/2014/main" id="{91D168E3-17DD-4127-AA46-16E2486B1A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91663" y="2866436"/>
            <a:ext cx="614206" cy="596222"/>
            <a:chOff x="516" y="591"/>
            <a:chExt cx="444" cy="431"/>
          </a:xfrm>
          <a:solidFill>
            <a:schemeClr val="accent3"/>
          </a:solidFill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D582B6E-5023-4155-B8A8-AE9AA6F75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" y="681"/>
              <a:ext cx="239" cy="341"/>
            </a:xfrm>
            <a:custGeom>
              <a:avLst/>
              <a:gdLst>
                <a:gd name="T0" fmla="*/ 150 w 156"/>
                <a:gd name="T1" fmla="*/ 228 h 228"/>
                <a:gd name="T2" fmla="*/ 148 w 156"/>
                <a:gd name="T3" fmla="*/ 228 h 228"/>
                <a:gd name="T4" fmla="*/ 4 w 156"/>
                <a:gd name="T5" fmla="*/ 168 h 228"/>
                <a:gd name="T6" fmla="*/ 0 w 156"/>
                <a:gd name="T7" fmla="*/ 162 h 228"/>
                <a:gd name="T8" fmla="*/ 0 w 156"/>
                <a:gd name="T9" fmla="*/ 6 h 228"/>
                <a:gd name="T10" fmla="*/ 3 w 156"/>
                <a:gd name="T11" fmla="*/ 1 h 228"/>
                <a:gd name="T12" fmla="*/ 9 w 156"/>
                <a:gd name="T13" fmla="*/ 1 h 228"/>
                <a:gd name="T14" fmla="*/ 153 w 156"/>
                <a:gd name="T15" fmla="*/ 61 h 228"/>
                <a:gd name="T16" fmla="*/ 156 w 156"/>
                <a:gd name="T17" fmla="*/ 66 h 228"/>
                <a:gd name="T18" fmla="*/ 156 w 156"/>
                <a:gd name="T19" fmla="*/ 222 h 228"/>
                <a:gd name="T20" fmla="*/ 154 w 156"/>
                <a:gd name="T21" fmla="*/ 227 h 228"/>
                <a:gd name="T22" fmla="*/ 150 w 156"/>
                <a:gd name="T23" fmla="*/ 228 h 228"/>
                <a:gd name="T24" fmla="*/ 12 w 156"/>
                <a:gd name="T25" fmla="*/ 158 h 228"/>
                <a:gd name="T26" fmla="*/ 144 w 156"/>
                <a:gd name="T27" fmla="*/ 213 h 228"/>
                <a:gd name="T28" fmla="*/ 144 w 156"/>
                <a:gd name="T29" fmla="*/ 70 h 228"/>
                <a:gd name="T30" fmla="*/ 12 w 156"/>
                <a:gd name="T31" fmla="*/ 15 h 228"/>
                <a:gd name="T32" fmla="*/ 12 w 156"/>
                <a:gd name="T33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28">
                  <a:moveTo>
                    <a:pt x="150" y="228"/>
                  </a:moveTo>
                  <a:cubicBezTo>
                    <a:pt x="149" y="228"/>
                    <a:pt x="149" y="228"/>
                    <a:pt x="148" y="22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7"/>
                    <a:pt x="0" y="165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5" y="62"/>
                    <a:pt x="156" y="64"/>
                    <a:pt x="156" y="66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4"/>
                    <a:pt x="155" y="226"/>
                    <a:pt x="154" y="227"/>
                  </a:cubicBezTo>
                  <a:cubicBezTo>
                    <a:pt x="153" y="228"/>
                    <a:pt x="151" y="228"/>
                    <a:pt x="150" y="228"/>
                  </a:cubicBezTo>
                  <a:close/>
                  <a:moveTo>
                    <a:pt x="12" y="158"/>
                  </a:moveTo>
                  <a:cubicBezTo>
                    <a:pt x="144" y="213"/>
                    <a:pt x="144" y="213"/>
                    <a:pt x="144" y="213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93D5A793-A28A-47F6-AD33-11291E61D0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" y="681"/>
              <a:ext cx="221" cy="341"/>
            </a:xfrm>
            <a:custGeom>
              <a:avLst/>
              <a:gdLst>
                <a:gd name="T0" fmla="*/ 6 w 144"/>
                <a:gd name="T1" fmla="*/ 228 h 228"/>
                <a:gd name="T2" fmla="*/ 3 w 144"/>
                <a:gd name="T3" fmla="*/ 227 h 228"/>
                <a:gd name="T4" fmla="*/ 0 w 144"/>
                <a:gd name="T5" fmla="*/ 222 h 228"/>
                <a:gd name="T6" fmla="*/ 0 w 144"/>
                <a:gd name="T7" fmla="*/ 66 h 228"/>
                <a:gd name="T8" fmla="*/ 4 w 144"/>
                <a:gd name="T9" fmla="*/ 61 h 228"/>
                <a:gd name="T10" fmla="*/ 136 w 144"/>
                <a:gd name="T11" fmla="*/ 1 h 228"/>
                <a:gd name="T12" fmla="*/ 141 w 144"/>
                <a:gd name="T13" fmla="*/ 1 h 228"/>
                <a:gd name="T14" fmla="*/ 144 w 144"/>
                <a:gd name="T15" fmla="*/ 6 h 228"/>
                <a:gd name="T16" fmla="*/ 144 w 144"/>
                <a:gd name="T17" fmla="*/ 162 h 228"/>
                <a:gd name="T18" fmla="*/ 141 w 144"/>
                <a:gd name="T19" fmla="*/ 168 h 228"/>
                <a:gd name="T20" fmla="*/ 9 w 144"/>
                <a:gd name="T21" fmla="*/ 228 h 228"/>
                <a:gd name="T22" fmla="*/ 6 w 144"/>
                <a:gd name="T23" fmla="*/ 228 h 228"/>
                <a:gd name="T24" fmla="*/ 12 w 144"/>
                <a:gd name="T25" fmla="*/ 70 h 228"/>
                <a:gd name="T26" fmla="*/ 12 w 144"/>
                <a:gd name="T27" fmla="*/ 213 h 228"/>
                <a:gd name="T28" fmla="*/ 132 w 144"/>
                <a:gd name="T29" fmla="*/ 159 h 228"/>
                <a:gd name="T30" fmla="*/ 132 w 144"/>
                <a:gd name="T31" fmla="*/ 16 h 228"/>
                <a:gd name="T32" fmla="*/ 12 w 144"/>
                <a:gd name="T3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228">
                  <a:moveTo>
                    <a:pt x="6" y="228"/>
                  </a:moveTo>
                  <a:cubicBezTo>
                    <a:pt x="5" y="228"/>
                    <a:pt x="4" y="228"/>
                    <a:pt x="3" y="227"/>
                  </a:cubicBezTo>
                  <a:cubicBezTo>
                    <a:pt x="1" y="226"/>
                    <a:pt x="0" y="224"/>
                    <a:pt x="0" y="22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2"/>
                    <a:pt x="4" y="61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8" y="0"/>
                    <a:pt x="140" y="0"/>
                    <a:pt x="141" y="1"/>
                  </a:cubicBezTo>
                  <a:cubicBezTo>
                    <a:pt x="143" y="2"/>
                    <a:pt x="144" y="4"/>
                    <a:pt x="144" y="6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65"/>
                    <a:pt x="143" y="167"/>
                    <a:pt x="141" y="16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8" y="228"/>
                    <a:pt x="7" y="228"/>
                    <a:pt x="6" y="228"/>
                  </a:cubicBezTo>
                  <a:close/>
                  <a:moveTo>
                    <a:pt x="12" y="70"/>
                  </a:moveTo>
                  <a:cubicBezTo>
                    <a:pt x="12" y="213"/>
                    <a:pt x="12" y="213"/>
                    <a:pt x="12" y="213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923DDB0C-6F05-46A7-B04F-6ED4CA93F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591"/>
              <a:ext cx="444" cy="110"/>
            </a:xfrm>
            <a:custGeom>
              <a:avLst/>
              <a:gdLst>
                <a:gd name="T0" fmla="*/ 283 w 290"/>
                <a:gd name="T1" fmla="*/ 72 h 73"/>
                <a:gd name="T2" fmla="*/ 281 w 290"/>
                <a:gd name="T3" fmla="*/ 72 h 73"/>
                <a:gd name="T4" fmla="*/ 145 w 290"/>
                <a:gd name="T5" fmla="*/ 13 h 73"/>
                <a:gd name="T6" fmla="*/ 10 w 290"/>
                <a:gd name="T7" fmla="*/ 72 h 73"/>
                <a:gd name="T8" fmla="*/ 2 w 290"/>
                <a:gd name="T9" fmla="*/ 69 h 73"/>
                <a:gd name="T10" fmla="*/ 5 w 290"/>
                <a:gd name="T11" fmla="*/ 61 h 73"/>
                <a:gd name="T12" fmla="*/ 143 w 290"/>
                <a:gd name="T13" fmla="*/ 1 h 73"/>
                <a:gd name="T14" fmla="*/ 148 w 290"/>
                <a:gd name="T15" fmla="*/ 1 h 73"/>
                <a:gd name="T16" fmla="*/ 286 w 290"/>
                <a:gd name="T17" fmla="*/ 61 h 73"/>
                <a:gd name="T18" fmla="*/ 289 w 290"/>
                <a:gd name="T19" fmla="*/ 69 h 73"/>
                <a:gd name="T20" fmla="*/ 283 w 290"/>
                <a:gd name="T21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73">
                  <a:moveTo>
                    <a:pt x="283" y="72"/>
                  </a:moveTo>
                  <a:cubicBezTo>
                    <a:pt x="282" y="72"/>
                    <a:pt x="282" y="72"/>
                    <a:pt x="281" y="7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3"/>
                    <a:pt x="3" y="72"/>
                    <a:pt x="2" y="69"/>
                  </a:cubicBezTo>
                  <a:cubicBezTo>
                    <a:pt x="0" y="66"/>
                    <a:pt x="2" y="62"/>
                    <a:pt x="5" y="6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4" y="0"/>
                    <a:pt x="146" y="0"/>
                    <a:pt x="148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2"/>
                    <a:pt x="290" y="66"/>
                    <a:pt x="289" y="69"/>
                  </a:cubicBezTo>
                  <a:cubicBezTo>
                    <a:pt x="288" y="71"/>
                    <a:pt x="286" y="72"/>
                    <a:pt x="28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3D8683F0-6722-45A4-8BBB-224FDC92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630"/>
              <a:ext cx="212" cy="111"/>
            </a:xfrm>
            <a:custGeom>
              <a:avLst/>
              <a:gdLst>
                <a:gd name="T0" fmla="*/ 204 w 212"/>
                <a:gd name="T1" fmla="*/ 111 h 111"/>
                <a:gd name="T2" fmla="*/ 0 w 212"/>
                <a:gd name="T3" fmla="*/ 17 h 111"/>
                <a:gd name="T4" fmla="*/ 8 w 212"/>
                <a:gd name="T5" fmla="*/ 0 h 111"/>
                <a:gd name="T6" fmla="*/ 212 w 212"/>
                <a:gd name="T7" fmla="*/ 94 h 111"/>
                <a:gd name="T8" fmla="*/ 204 w 212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11">
                  <a:moveTo>
                    <a:pt x="204" y="111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212" y="94"/>
                  </a:lnTo>
                  <a:lnTo>
                    <a:pt x="20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2092694F-E9B5-4C25-9DD8-8921203B3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" y="762"/>
              <a:ext cx="129" cy="161"/>
            </a:xfrm>
            <a:custGeom>
              <a:avLst/>
              <a:gdLst>
                <a:gd name="T0" fmla="*/ 78 w 84"/>
                <a:gd name="T1" fmla="*/ 108 h 108"/>
                <a:gd name="T2" fmla="*/ 76 w 84"/>
                <a:gd name="T3" fmla="*/ 108 h 108"/>
                <a:gd name="T4" fmla="*/ 4 w 84"/>
                <a:gd name="T5" fmla="*/ 72 h 108"/>
                <a:gd name="T6" fmla="*/ 0 w 84"/>
                <a:gd name="T7" fmla="*/ 66 h 108"/>
                <a:gd name="T8" fmla="*/ 0 w 84"/>
                <a:gd name="T9" fmla="*/ 6 h 108"/>
                <a:gd name="T10" fmla="*/ 3 w 84"/>
                <a:gd name="T11" fmla="*/ 1 h 108"/>
                <a:gd name="T12" fmla="*/ 9 w 84"/>
                <a:gd name="T13" fmla="*/ 1 h 108"/>
                <a:gd name="T14" fmla="*/ 81 w 84"/>
                <a:gd name="T15" fmla="*/ 37 h 108"/>
                <a:gd name="T16" fmla="*/ 84 w 84"/>
                <a:gd name="T17" fmla="*/ 42 h 108"/>
                <a:gd name="T18" fmla="*/ 84 w 84"/>
                <a:gd name="T19" fmla="*/ 102 h 108"/>
                <a:gd name="T20" fmla="*/ 81 w 84"/>
                <a:gd name="T21" fmla="*/ 108 h 108"/>
                <a:gd name="T22" fmla="*/ 78 w 84"/>
                <a:gd name="T23" fmla="*/ 108 h 108"/>
                <a:gd name="T24" fmla="*/ 12 w 84"/>
                <a:gd name="T25" fmla="*/ 63 h 108"/>
                <a:gd name="T26" fmla="*/ 72 w 84"/>
                <a:gd name="T27" fmla="*/ 93 h 108"/>
                <a:gd name="T28" fmla="*/ 72 w 84"/>
                <a:gd name="T29" fmla="*/ 46 h 108"/>
                <a:gd name="T30" fmla="*/ 12 w 84"/>
                <a:gd name="T31" fmla="*/ 16 h 108"/>
                <a:gd name="T32" fmla="*/ 12 w 84"/>
                <a:gd name="T33" fmla="*/ 6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8">
                  <a:moveTo>
                    <a:pt x="78" y="108"/>
                  </a:moveTo>
                  <a:cubicBezTo>
                    <a:pt x="77" y="108"/>
                    <a:pt x="76" y="108"/>
                    <a:pt x="76" y="10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8"/>
                    <a:pt x="84" y="40"/>
                    <a:pt x="84" y="4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5"/>
                    <a:pt x="83" y="106"/>
                    <a:pt x="81" y="108"/>
                  </a:cubicBezTo>
                  <a:cubicBezTo>
                    <a:pt x="80" y="108"/>
                    <a:pt x="79" y="108"/>
                    <a:pt x="78" y="108"/>
                  </a:cubicBezTo>
                  <a:close/>
                  <a:moveTo>
                    <a:pt x="12" y="63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8" name="Group 138" descr="shaking hands icon">
            <a:extLst>
              <a:ext uri="{FF2B5EF4-FFF2-40B4-BE49-F238E27FC236}">
                <a16:creationId xmlns:a16="http://schemas.microsoft.com/office/drawing/2014/main" id="{C5B62A61-D321-47AA-9481-2D3D305A1D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37588" y="2929905"/>
            <a:ext cx="848522" cy="551898"/>
            <a:chOff x="3600" y="3229"/>
            <a:chExt cx="472" cy="307"/>
          </a:xfrm>
          <a:solidFill>
            <a:schemeClr val="accent3"/>
          </a:solidFill>
        </p:grpSpPr>
        <p:sp>
          <p:nvSpPr>
            <p:cNvPr id="59" name="Freeform 139">
              <a:extLst>
                <a:ext uri="{FF2B5EF4-FFF2-40B4-BE49-F238E27FC236}">
                  <a16:creationId xmlns:a16="http://schemas.microsoft.com/office/drawing/2014/main" id="{4E3BE05F-257D-409A-85A9-7FE45A2E9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40">
              <a:extLst>
                <a:ext uri="{FF2B5EF4-FFF2-40B4-BE49-F238E27FC236}">
                  <a16:creationId xmlns:a16="http://schemas.microsoft.com/office/drawing/2014/main" id="{E17AAFDC-67A9-4A18-AFAF-ECE90C55E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41">
              <a:extLst>
                <a:ext uri="{FF2B5EF4-FFF2-40B4-BE49-F238E27FC236}">
                  <a16:creationId xmlns:a16="http://schemas.microsoft.com/office/drawing/2014/main" id="{3F1777CA-B11C-4882-8435-391AE7DCE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FBDB4C-EF83-4A76-8A47-9F8A4DF87FFD}"/>
              </a:ext>
            </a:extLst>
          </p:cNvPr>
          <p:cNvGrpSpPr/>
          <p:nvPr/>
        </p:nvGrpSpPr>
        <p:grpSpPr>
          <a:xfrm>
            <a:off x="6390188" y="3677935"/>
            <a:ext cx="5509667" cy="3180065"/>
            <a:chOff x="0" y="0"/>
            <a:chExt cx="5509667" cy="101497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5B4660E-CF9E-4CD1-898D-92E638096CE4}"/>
                </a:ext>
              </a:extLst>
            </p:cNvPr>
            <p:cNvSpPr/>
            <p:nvPr/>
          </p:nvSpPr>
          <p:spPr>
            <a:xfrm>
              <a:off x="0" y="0"/>
              <a:ext cx="5472203" cy="835417"/>
            </a:xfrm>
            <a:prstGeom prst="roundRect">
              <a:avLst>
                <a:gd name="adj" fmla="val 8500"/>
              </a:avLst>
            </a:prstGeom>
            <a:solidFill>
              <a:srgbClr val="46535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09E9EF56-6AE1-4E07-A64A-5A63919CADD6}"/>
                </a:ext>
              </a:extLst>
            </p:cNvPr>
            <p:cNvSpPr txBox="1"/>
            <p:nvPr/>
          </p:nvSpPr>
          <p:spPr>
            <a:xfrm>
              <a:off x="79060" y="202481"/>
              <a:ext cx="5430607" cy="8124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515754" numCol="1" spcCol="1270" anchor="b" anchorCtr="0">
              <a:noAutofit/>
            </a:bodyPr>
            <a:lstStyle/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r>
                <a:rPr lang="en-US" sz="1600" dirty="0"/>
                <a:t>The company wants to understand the </a:t>
              </a:r>
              <a:r>
                <a:rPr lang="en-US" sz="1600" b="1" dirty="0"/>
                <a:t>driving factors </a:t>
              </a:r>
              <a:r>
                <a:rPr lang="en-US" sz="1600" dirty="0"/>
                <a:t>behind loan default, i.e. the variables which are strong indicators of </a:t>
              </a:r>
            </a:p>
            <a:p>
              <a:r>
                <a:rPr lang="en-US" sz="1600" dirty="0"/>
                <a:t>default.  The company can utilize this knowledge for its portfolio and risk assessment. </a:t>
              </a:r>
            </a:p>
            <a:p>
              <a:endParaRPr lang="en-US" sz="1600" dirty="0"/>
            </a:p>
            <a:p>
              <a:r>
                <a:rPr lang="en-US" sz="1600" dirty="0"/>
                <a:t>As a Data Scientist analyze the past dataset by using EDA to understand customer and loan patterns and their influence of not repaying loan on time or simply putting ‘Defaulting’</a:t>
              </a:r>
              <a:br>
                <a:rPr lang="en-US" sz="1600" dirty="0"/>
              </a:br>
              <a:endParaRPr lang="en-US" sz="1600" dirty="0"/>
            </a:p>
            <a:p>
              <a:pPr lvl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389416"/>
            <a:ext cx="11029616" cy="988332"/>
          </a:xfrm>
        </p:spPr>
        <p:txBody>
          <a:bodyPr/>
          <a:lstStyle/>
          <a:p>
            <a:r>
              <a:rPr lang="en-US" dirty="0"/>
              <a:t>EDA Roadmap</a:t>
            </a:r>
          </a:p>
        </p:txBody>
      </p:sp>
      <p:graphicFrame>
        <p:nvGraphicFramePr>
          <p:cNvPr id="21" name="Diagram 20" descr="SmartArt Graphic"/>
          <p:cNvGraphicFramePr/>
          <p:nvPr>
            <p:extLst>
              <p:ext uri="{D42A27DB-BD31-4B8C-83A1-F6EECF244321}">
                <p14:modId xmlns:p14="http://schemas.microsoft.com/office/powerpoint/2010/main" val="3558168849"/>
              </p:ext>
            </p:extLst>
          </p:nvPr>
        </p:nvGraphicFramePr>
        <p:xfrm>
          <a:off x="424423" y="1394853"/>
          <a:ext cx="11560628" cy="417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63" y="2934834"/>
            <a:ext cx="5826642" cy="988332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4643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9219" y="1150817"/>
            <a:ext cx="10887384" cy="699407"/>
          </a:xfrm>
        </p:spPr>
        <p:txBody>
          <a:bodyPr/>
          <a:lstStyle/>
          <a:p>
            <a:r>
              <a:rPr lang="en-US" dirty="0"/>
              <a:t>Data Cleaning Procedure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CED87-5F14-4C4C-BA2A-EC194C4DC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20" y="2074109"/>
            <a:ext cx="10887384" cy="4205188"/>
          </a:xfrm>
        </p:spPr>
        <p:txBody>
          <a:bodyPr/>
          <a:lstStyle/>
          <a:p>
            <a:r>
              <a:rPr lang="en-US" dirty="0"/>
              <a:t>Column Reduction – Removal of columns with more than 65% missing values</a:t>
            </a:r>
          </a:p>
          <a:p>
            <a:r>
              <a:rPr lang="en-US" dirty="0"/>
              <a:t>Removing unimportant/ insignificant columns by intuition</a:t>
            </a:r>
          </a:p>
          <a:p>
            <a:r>
              <a:rPr lang="en-US" dirty="0"/>
              <a:t>Data Imputation – Converting NA/ NAN to suitable values</a:t>
            </a:r>
          </a:p>
          <a:p>
            <a:r>
              <a:rPr lang="en-US" dirty="0"/>
              <a:t>Data Correction – Removing bad data, e.g.  Date columns</a:t>
            </a:r>
          </a:p>
          <a:p>
            <a:r>
              <a:rPr lang="en-US" dirty="0"/>
              <a:t>Correction in data type</a:t>
            </a:r>
          </a:p>
          <a:p>
            <a:r>
              <a:rPr lang="en-US" dirty="0"/>
              <a:t>Addition of newly derived columns</a:t>
            </a:r>
          </a:p>
        </p:txBody>
      </p:sp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E69D3-AF79-4713-9D98-BE57BEE4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640" y="1932114"/>
            <a:ext cx="6284654" cy="3010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6779E-5E42-4C0B-8805-CAA3173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6" y="1913857"/>
            <a:ext cx="5839526" cy="304725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0323FDD-85CC-45FB-9B7F-F13D90FD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826523"/>
            <a:ext cx="6650991" cy="699407"/>
          </a:xfrm>
        </p:spPr>
        <p:txBody>
          <a:bodyPr/>
          <a:lstStyle/>
          <a:p>
            <a:r>
              <a:rPr lang="en-US" dirty="0"/>
              <a:t>Loan distribution frequency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90ED959-FB97-4EAA-BBCC-49C0BBE9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2" y="5434259"/>
            <a:ext cx="10462436" cy="1070367"/>
          </a:xfrm>
        </p:spPr>
        <p:txBody>
          <a:bodyPr/>
          <a:lstStyle/>
          <a:p>
            <a:r>
              <a:rPr lang="en-US" dirty="0"/>
              <a:t>There are big difference while comparing the applied amount and the funded amount.</a:t>
            </a:r>
          </a:p>
          <a:p>
            <a:r>
              <a:rPr lang="en-US" dirty="0"/>
              <a:t>The year 2011 was having the highest amount of loan that got distributed.</a:t>
            </a:r>
          </a:p>
        </p:txBody>
      </p:sp>
    </p:spTree>
    <p:extLst>
      <p:ext uri="{BB962C8B-B14F-4D97-AF65-F5344CB8AC3E}">
        <p14:creationId xmlns:p14="http://schemas.microsoft.com/office/powerpoint/2010/main" val="194191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709565"/>
            <a:ext cx="11078769" cy="699407"/>
          </a:xfrm>
        </p:spPr>
        <p:txBody>
          <a:bodyPr/>
          <a:lstStyle/>
          <a:p>
            <a:r>
              <a:rPr lang="en-US" dirty="0"/>
              <a:t>Interest rate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5192776"/>
            <a:ext cx="10988393" cy="2712531"/>
          </a:xfrm>
        </p:spPr>
        <p:txBody>
          <a:bodyPr/>
          <a:lstStyle/>
          <a:p>
            <a:r>
              <a:rPr lang="en-US" dirty="0"/>
              <a:t>Interest rate vary from 5.42% to 24.59% </a:t>
            </a:r>
          </a:p>
          <a:p>
            <a:r>
              <a:rPr lang="en-US" dirty="0"/>
              <a:t>High interest rates are associated with longer period loans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99ADC-E1F8-4FB5-8C4E-C6C8A939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" y="1515140"/>
            <a:ext cx="5179438" cy="3458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B9C61-EB1B-4317-8FA1-04521D8F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5224"/>
            <a:ext cx="4914093" cy="33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9AB67-9724-485C-B3EE-1C79BA04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709565"/>
            <a:ext cx="11078769" cy="699407"/>
          </a:xfrm>
        </p:spPr>
        <p:txBody>
          <a:bodyPr>
            <a:normAutofit/>
          </a:bodyPr>
          <a:lstStyle/>
          <a:p>
            <a:r>
              <a:rPr lang="en-US" dirty="0"/>
              <a:t>Charged off customers  vs debt to income ratio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CE44-A1EA-4865-A941-1C0B62C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5192776"/>
            <a:ext cx="10988393" cy="2712531"/>
          </a:xfrm>
        </p:spPr>
        <p:txBody>
          <a:bodyPr/>
          <a:lstStyle/>
          <a:p>
            <a:r>
              <a:rPr lang="en-US" dirty="0"/>
              <a:t>Charged off customers have comparatively high debt to income ratio. </a:t>
            </a:r>
          </a:p>
          <a:p>
            <a:r>
              <a:rPr lang="en-US" dirty="0"/>
              <a:t>Charged off customers are increasing slightly with respect to dti ratio so giving loan to customers with high dti will be more risky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775CC-2290-492D-8C4D-5D4FA4F7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8" y="1639972"/>
            <a:ext cx="9223167" cy="33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92B2A3-FDC8-47D2-AE8B-DB53A858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45" y="1611141"/>
            <a:ext cx="4752975" cy="33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441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633</TotalTime>
  <Words>526</Words>
  <Application>Microsoft Office PowerPoint</Application>
  <PresentationFormat>Widescreen</PresentationFormat>
  <Paragraphs>100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DividendVTI</vt:lpstr>
      <vt:lpstr>- Exploratory Data Analysis </vt:lpstr>
      <vt:lpstr>Agenda</vt:lpstr>
      <vt:lpstr>overview</vt:lpstr>
      <vt:lpstr>EDA Roadmap</vt:lpstr>
      <vt:lpstr>ANALYSIS</vt:lpstr>
      <vt:lpstr>Data Cleaning Procedure </vt:lpstr>
      <vt:lpstr>Loan distribution frequency</vt:lpstr>
      <vt:lpstr>Interest rate distribution</vt:lpstr>
      <vt:lpstr>Charged off customers  vs debt to income ratio</vt:lpstr>
      <vt:lpstr>Relation of interest rate  vs grades</vt:lpstr>
      <vt:lpstr>Loan Amount vs Purpose</vt:lpstr>
      <vt:lpstr>Annual income of defaulters and Good Loans</vt:lpstr>
      <vt:lpstr>Annual income of defaulters and Good Loans</vt:lpstr>
      <vt:lpstr>Recommendation based on findings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Summary</dc:title>
  <dc:creator>Chacko Mohan Mulackel</dc:creator>
  <cp:lastModifiedBy>Garg, Vikas 1. (EXT - NG/Lagos)</cp:lastModifiedBy>
  <cp:revision>29</cp:revision>
  <dcterms:created xsi:type="dcterms:W3CDTF">2020-07-26T23:01:00Z</dcterms:created>
  <dcterms:modified xsi:type="dcterms:W3CDTF">2020-07-27T10:02:05Z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